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3" r:id="rId4"/>
    <p:sldMasterId id="2147484341" r:id="rId5"/>
    <p:sldMasterId id="2147484351" r:id="rId6"/>
  </p:sldMasterIdLst>
  <p:notesMasterIdLst>
    <p:notesMasterId r:id="rId40"/>
  </p:notesMasterIdLst>
  <p:handoutMasterIdLst>
    <p:handoutMasterId r:id="rId41"/>
  </p:handoutMasterIdLst>
  <p:sldIdLst>
    <p:sldId id="1519" r:id="rId7"/>
    <p:sldId id="1656" r:id="rId8"/>
    <p:sldId id="1674" r:id="rId9"/>
    <p:sldId id="1747" r:id="rId10"/>
    <p:sldId id="1757" r:id="rId11"/>
    <p:sldId id="1759" r:id="rId12"/>
    <p:sldId id="1721" r:id="rId13"/>
    <p:sldId id="1726" r:id="rId14"/>
    <p:sldId id="1749" r:id="rId15"/>
    <p:sldId id="1723" r:id="rId16"/>
    <p:sldId id="1715" r:id="rId17"/>
    <p:sldId id="1722" r:id="rId18"/>
    <p:sldId id="1753" r:id="rId19"/>
    <p:sldId id="1745" r:id="rId20"/>
    <p:sldId id="1746" r:id="rId21"/>
    <p:sldId id="1756" r:id="rId22"/>
    <p:sldId id="1761" r:id="rId23"/>
    <p:sldId id="1762" r:id="rId24"/>
    <p:sldId id="1763" r:id="rId25"/>
    <p:sldId id="1764" r:id="rId26"/>
    <p:sldId id="1743" r:id="rId27"/>
    <p:sldId id="1765" r:id="rId28"/>
    <p:sldId id="1729" r:id="rId29"/>
    <p:sldId id="1730" r:id="rId30"/>
    <p:sldId id="1734" r:id="rId31"/>
    <p:sldId id="1758" r:id="rId32"/>
    <p:sldId id="1760" r:id="rId33"/>
    <p:sldId id="1737" r:id="rId34"/>
    <p:sldId id="1717" r:id="rId35"/>
    <p:sldId id="1728" r:id="rId36"/>
    <p:sldId id="1725" r:id="rId37"/>
    <p:sldId id="1738" r:id="rId38"/>
    <p:sldId id="1580" r:id="rId39"/>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ulture Module" id="{C23A1B53-6830-409A-AE22-77BBA18D775C}">
          <p14:sldIdLst>
            <p14:sldId id="1519"/>
            <p14:sldId id="1656"/>
            <p14:sldId id="1674"/>
            <p14:sldId id="1747"/>
            <p14:sldId id="1757"/>
            <p14:sldId id="1759"/>
            <p14:sldId id="1721"/>
            <p14:sldId id="1726"/>
            <p14:sldId id="1749"/>
            <p14:sldId id="1723"/>
            <p14:sldId id="1715"/>
            <p14:sldId id="1722"/>
            <p14:sldId id="1753"/>
            <p14:sldId id="1745"/>
            <p14:sldId id="1746"/>
            <p14:sldId id="1756"/>
            <p14:sldId id="1761"/>
            <p14:sldId id="1762"/>
            <p14:sldId id="1763"/>
            <p14:sldId id="1764"/>
            <p14:sldId id="1743"/>
            <p14:sldId id="1765"/>
            <p14:sldId id="1729"/>
            <p14:sldId id="1730"/>
            <p14:sldId id="1734"/>
            <p14:sldId id="1758"/>
            <p14:sldId id="1760"/>
            <p14:sldId id="1737"/>
            <p14:sldId id="1717"/>
            <p14:sldId id="1728"/>
            <p14:sldId id="1725"/>
            <p14:sldId id="1738"/>
            <p14:sldId id="15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Dawn Hagen" initials="DH" lastIdx="1" clrIdx="7">
    <p:extLst/>
  </p:cmAuthor>
  <p:cmAuthor id="1" name="Mary Feil-Jacobs" initials="MFJ" lastIdx="43" clrIdx="1"/>
  <p:cmAuthor id="2" name="Monica Lueder" initials="ML" lastIdx="22" clrIdx="2">
    <p:extLst/>
  </p:cmAuthor>
  <p:cmAuthor id="3" name="Mary Feil-Jacobs" initials="MF" lastIdx="22" clrIdx="3">
    <p:extLst/>
  </p:cmAuthor>
  <p:cmAuthor id="4" name="Caitlin McCabe" initials="CM" lastIdx="9" clrIdx="4">
    <p:extLst/>
  </p:cmAuthor>
  <p:cmAuthor id="5" name="Sylvia Tedjo (Silver Fox)" initials="ST(F" lastIdx="9" clrIdx="5">
    <p:extLst/>
  </p:cmAuthor>
  <p:cmAuthor id="6" name="Stephanie Cohen Glass" initials="SCG" lastIdx="6"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EF4"/>
    <a:srgbClr val="5C005C"/>
    <a:srgbClr val="B4009E"/>
    <a:srgbClr val="004B1C"/>
    <a:srgbClr val="107C10"/>
    <a:srgbClr val="FF8C00"/>
    <a:srgbClr val="D83B01"/>
    <a:srgbClr val="FFB900"/>
    <a:srgbClr val="5C2D91"/>
    <a:srgbClr val="FFF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47" autoAdjust="0"/>
    <p:restoredTop sz="76091" autoAdjust="0"/>
  </p:normalViewPr>
  <p:slideViewPr>
    <p:cSldViewPr snapToGrid="0">
      <p:cViewPr varScale="1">
        <p:scale>
          <a:sx n="77" d="100"/>
          <a:sy n="77" d="100"/>
        </p:scale>
        <p:origin x="792" y="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68" d="100"/>
        <a:sy n="168" d="100"/>
      </p:scale>
      <p:origin x="0" y="0"/>
    </p:cViewPr>
  </p:sorterViewPr>
  <p:notesViewPr>
    <p:cSldViewPr snapToGrid="0" showGuides="1">
      <p:cViewPr varScale="1">
        <p:scale>
          <a:sx n="36" d="100"/>
          <a:sy n="36" d="100"/>
        </p:scale>
        <p:origin x="2229" y="1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67" tIns="46584" rIns="93167" bIns="46584" rtlCol="0"/>
          <a:lstStyle>
            <a:lvl1pPr algn="l">
              <a:defRPr sz="1200"/>
            </a:lvl1pPr>
          </a:lstStyle>
          <a:p>
            <a:r>
              <a:rPr lang="en-US" dirty="0"/>
              <a:t>PRISM FY16</a:t>
            </a:r>
          </a:p>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67" tIns="46584" rIns="93167" bIns="46584" rtlCol="0"/>
          <a:lstStyle>
            <a:lvl1pPr algn="r">
              <a:defRPr sz="1200"/>
            </a:lvl1pPr>
          </a:lstStyle>
          <a:p>
            <a:fld id="{8C8D045D-9A66-44E7-900A-FC6D0BD4E54A}" type="datetime8">
              <a:rPr lang="en-US" smtClean="0">
                <a:latin typeface="Segoe UI" pitchFamily="34" charset="0"/>
              </a:rPr>
              <a:t>9/15/2016 3:48 PM</a:t>
            </a:fld>
            <a:endParaRPr lang="en-US" dirty="0">
              <a:latin typeface="Segoe UI" pitchFamily="34" charset="0"/>
            </a:endParaRPr>
          </a:p>
        </p:txBody>
      </p:sp>
      <p:sp>
        <p:nvSpPr>
          <p:cNvPr id="8" name="Footer Placeholder 7"/>
          <p:cNvSpPr>
            <a:spLocks noGrp="1"/>
          </p:cNvSpPr>
          <p:nvPr>
            <p:ph type="ftr" sz="quarter" idx="2"/>
          </p:nvPr>
        </p:nvSpPr>
        <p:spPr>
          <a:xfrm>
            <a:off x="1" y="8829966"/>
            <a:ext cx="5923788" cy="337975"/>
          </a:xfrm>
          <a:prstGeom prst="rect">
            <a:avLst/>
          </a:prstGeom>
        </p:spPr>
        <p:txBody>
          <a:bodyPr vert="horz" lIns="93167" tIns="46584" rIns="93167" bIns="46584" rtlCol="0" anchor="b"/>
          <a:lstStyle>
            <a:lvl1pPr algn="l">
              <a:defRPr sz="1200"/>
            </a:lvl1pPr>
          </a:lstStyle>
          <a:p>
            <a:pPr marL="405989" defTabSz="93136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4" y="8829967"/>
            <a:ext cx="1096674" cy="464820"/>
          </a:xfrm>
          <a:prstGeom prst="rect">
            <a:avLst/>
          </a:prstGeom>
        </p:spPr>
        <p:txBody>
          <a:bodyPr vert="horz" lIns="93167" tIns="46584" rIns="93167" bIns="46584"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67" tIns="46584" rIns="93167" bIns="46584" rtlCol="0"/>
          <a:lstStyle>
            <a:lvl1pPr algn="l">
              <a:defRPr sz="1200">
                <a:latin typeface="Segoe UI" pitchFamily="34" charset="0"/>
              </a:defRPr>
            </a:lvl1pPr>
          </a:lstStyle>
          <a:p>
            <a:r>
              <a:rPr lang="en-US" dirty="0"/>
              <a:t>PRISM FY16</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67" tIns="46584" rIns="93167" bIns="46584"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67" tIns="46584" rIns="93167" bIns="46584" rtlCol="0" anchor="b"/>
          <a:lstStyle>
            <a:lvl1pPr marL="582296" indent="0" algn="l">
              <a:defRPr sz="1200"/>
            </a:lvl1p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67" tIns="46584" rIns="93167" bIns="46584" rtlCol="0"/>
          <a:lstStyle>
            <a:lvl1pPr algn="r">
              <a:defRPr sz="1200">
                <a:latin typeface="Segoe UI" pitchFamily="34" charset="0"/>
              </a:defRPr>
            </a:lvl1pPr>
          </a:lstStyle>
          <a:p>
            <a:fld id="{38EEC551-8CDA-4EB6-89BB-2A86C9F091C8}" type="datetime8">
              <a:rPr lang="en-US" smtClean="0"/>
              <a:t>9/15/2016 3:48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67" tIns="46584" rIns="93167" bIns="4658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67" tIns="46584" rIns="93167" bIns="46584"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PRISM FY16</a:t>
            </a:r>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9/15/2016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7353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baseline="0" dirty="0">
              <a:solidFill>
                <a:srgbClr val="000000"/>
              </a:solidFill>
            </a:endParaRPr>
          </a:p>
        </p:txBody>
      </p:sp>
      <p:sp>
        <p:nvSpPr>
          <p:cNvPr id="4" name="Header Placeholder 3"/>
          <p:cNvSpPr>
            <a:spLocks noGrp="1"/>
          </p:cNvSpPr>
          <p:nvPr>
            <p:ph type="hdr" sz="quarter" idx="10"/>
          </p:nvPr>
        </p:nvSpPr>
        <p:spPr/>
        <p:txBody>
          <a:bodyPr/>
          <a:lstStyle/>
          <a:p>
            <a:r>
              <a:rPr lang="en-US">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9/15/2016 3:48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790235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baseline="0" dirty="0">
              <a:solidFill>
                <a:srgbClr val="000000"/>
              </a:solidFill>
            </a:endParaRPr>
          </a:p>
        </p:txBody>
      </p:sp>
      <p:sp>
        <p:nvSpPr>
          <p:cNvPr id="4" name="Header Placeholder 3"/>
          <p:cNvSpPr>
            <a:spLocks noGrp="1"/>
          </p:cNvSpPr>
          <p:nvPr>
            <p:ph type="hdr" sz="quarter" idx="10"/>
          </p:nvPr>
        </p:nvSpPr>
        <p:spPr/>
        <p:txBody>
          <a:bodyPr/>
          <a:lstStyle/>
          <a:p>
            <a:r>
              <a:rPr lang="en-US">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9/15/2016 3:48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71073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PRISM FY16</a:t>
            </a:r>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9/15/2016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03125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PRISM FY16</a:t>
            </a:r>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9/15/2016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87586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baseline="0" dirty="0">
              <a:solidFill>
                <a:srgbClr val="000000"/>
              </a:solidFill>
            </a:endParaRPr>
          </a:p>
        </p:txBody>
      </p:sp>
      <p:sp>
        <p:nvSpPr>
          <p:cNvPr id="4" name="Header Placeholder 3"/>
          <p:cNvSpPr>
            <a:spLocks noGrp="1"/>
          </p:cNvSpPr>
          <p:nvPr>
            <p:ph type="hdr" sz="quarter" idx="10"/>
          </p:nvPr>
        </p:nvSpPr>
        <p:spPr/>
        <p:txBody>
          <a:bodyPr/>
          <a:lstStyle/>
          <a:p>
            <a:r>
              <a:rPr lang="en-US">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9/15/2016 3:48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154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baseline="0" dirty="0">
              <a:solidFill>
                <a:srgbClr val="000000"/>
              </a:solidFill>
            </a:endParaRPr>
          </a:p>
        </p:txBody>
      </p:sp>
      <p:sp>
        <p:nvSpPr>
          <p:cNvPr id="4" name="Header Placeholder 3"/>
          <p:cNvSpPr>
            <a:spLocks noGrp="1"/>
          </p:cNvSpPr>
          <p:nvPr>
            <p:ph type="hdr" sz="quarter" idx="10"/>
          </p:nvPr>
        </p:nvSpPr>
        <p:spPr/>
        <p:txBody>
          <a:bodyPr/>
          <a:lstStyle/>
          <a:p>
            <a:r>
              <a:rPr lang="en-US">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9/15/2016 3:48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681198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is-IS" sz="900" kern="1200" dirty="0">
                <a:solidFill>
                  <a:schemeClr val="tx1"/>
                </a:solidFill>
                <a:effectLst/>
                <a:latin typeface="Segoe UI Light" pitchFamily="34" charset="0"/>
                <a:ea typeface="+mn-ea"/>
                <a:cs typeface="+mn-cs"/>
              </a:rPr>
              <a:t>Over the past 8 months, we have been building the core native libraries for React Native on the Universal Windows Platform at Microsoft.</a:t>
            </a:r>
            <a:endParaRPr lang="en-US" sz="900" kern="1200" dirty="0">
              <a:solidFill>
                <a:schemeClr val="tx1"/>
              </a:solidFill>
              <a:effectLst/>
              <a:latin typeface="Segoe UI Light" pitchFamily="34" charset="0"/>
              <a:ea typeface="+mn-ea"/>
              <a:cs typeface="+mn-cs"/>
            </a:endParaRPr>
          </a:p>
          <a:p>
            <a:pPr lvl="1"/>
            <a:r>
              <a:rPr lang="is-IS" sz="900" kern="1200" dirty="0">
                <a:solidFill>
                  <a:schemeClr val="tx1"/>
                </a:solidFill>
                <a:effectLst/>
                <a:latin typeface="Segoe UI Light" pitchFamily="34" charset="0"/>
                <a:ea typeface="+mn-ea"/>
                <a:cs typeface="+mn-cs"/>
              </a:rPr>
              <a:t>We started this effort after spending a few months working on a personal assistant app for the visually impaired, called Soundscape.  This was by no means a thin client, with a significant amount of business logic layered on top of the Bing and other Web services we were consuming.  </a:t>
            </a:r>
            <a:endParaRPr lang="en-US" sz="900" kern="1200" dirty="0">
              <a:solidFill>
                <a:schemeClr val="tx1"/>
              </a:solidFill>
              <a:effectLst/>
              <a:latin typeface="Segoe UI Light" pitchFamily="34" charset="0"/>
              <a:ea typeface="+mn-ea"/>
              <a:cs typeface="+mn-cs"/>
            </a:endParaRPr>
          </a:p>
          <a:p>
            <a:pPr lvl="1"/>
            <a:r>
              <a:rPr lang="is-IS" sz="900" kern="1200" dirty="0">
                <a:solidFill>
                  <a:schemeClr val="tx1"/>
                </a:solidFill>
                <a:effectLst/>
                <a:latin typeface="Segoe UI Light" pitchFamily="34" charset="0"/>
                <a:ea typeface="+mn-ea"/>
                <a:cs typeface="+mn-cs"/>
              </a:rPr>
              <a:t>We were building the app for iOS, Android, and WP10 in their native languages, and, as you can imagine, we encountered cases where we had to fix the same bug three times, had to test three times for each feature, and had many cases of slight differences in behavior due to different implementation approaches.</a:t>
            </a:r>
            <a:endParaRPr lang="en-US" sz="900" kern="1200" dirty="0">
              <a:solidFill>
                <a:schemeClr val="tx1"/>
              </a:solidFill>
              <a:effectLst/>
              <a:latin typeface="Segoe UI Light" pitchFamily="34" charset="0"/>
              <a:ea typeface="+mn-ea"/>
              <a:cs typeface="+mn-cs"/>
            </a:endParaRPr>
          </a:p>
          <a:p>
            <a:pPr lvl="1"/>
            <a:r>
              <a:rPr lang="is-IS" sz="900" kern="1200" dirty="0">
                <a:solidFill>
                  <a:schemeClr val="tx1"/>
                </a:solidFill>
                <a:effectLst/>
                <a:latin typeface="Segoe UI Light" pitchFamily="34" charset="0"/>
                <a:ea typeface="+mn-ea"/>
                <a:cs typeface="+mn-cs"/>
              </a:rPr>
              <a:t>While looking for a cross-platform solution, we also had a number of partners outside Microsoft who were asking about React Native for Windows, so it seemed like a good time to start hacking.</a:t>
            </a:r>
            <a:endParaRPr lang="en-US" sz="900" kern="1200" dirty="0">
              <a:solidFill>
                <a:schemeClr val="tx1"/>
              </a:solidFill>
              <a:effectLst/>
              <a:latin typeface="Segoe UI Light" pitchFamily="34" charset="0"/>
              <a:ea typeface="+mn-ea"/>
              <a:cs typeface="+mn-cs"/>
            </a:endParaRPr>
          </a:p>
          <a:p>
            <a:endParaRPr lang="is-IS" baseline="0" dirty="0">
              <a:solidFill>
                <a:srgbClr val="000000"/>
              </a:solidFill>
            </a:endParaRPr>
          </a:p>
        </p:txBody>
      </p:sp>
      <p:sp>
        <p:nvSpPr>
          <p:cNvPr id="4" name="Header Placeholder 3"/>
          <p:cNvSpPr>
            <a:spLocks noGrp="1"/>
          </p:cNvSpPr>
          <p:nvPr>
            <p:ph type="hdr" sz="quarter" idx="10"/>
          </p:nvPr>
        </p:nvSpPr>
        <p:spPr/>
        <p:txBody>
          <a:bodyPr/>
          <a:lstStyle/>
          <a:p>
            <a:r>
              <a:rPr lang="en-US">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9/15/2016 3:48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72007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is-IS" sz="900" kern="1200" dirty="0">
                <a:solidFill>
                  <a:schemeClr val="tx1"/>
                </a:solidFill>
                <a:effectLst/>
                <a:latin typeface="Segoe UI Light" pitchFamily="34" charset="0"/>
                <a:ea typeface="+mn-ea"/>
                <a:cs typeface="+mn-cs"/>
              </a:rPr>
              <a:t>But I‘m not here to just talk about react-native-windows.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React Native is an extremely democratic platform, and there is potential to apply React Native to any platform that can host a JavaScript runtime.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is-IS" baseline="0" dirty="0">
              <a:solidFill>
                <a:srgbClr val="000000"/>
              </a:solidFill>
            </a:endParaRPr>
          </a:p>
        </p:txBody>
      </p:sp>
      <p:sp>
        <p:nvSpPr>
          <p:cNvPr id="4" name="Header Placeholder 3"/>
          <p:cNvSpPr>
            <a:spLocks noGrp="1"/>
          </p:cNvSpPr>
          <p:nvPr>
            <p:ph type="hdr" sz="quarter" idx="10"/>
          </p:nvPr>
        </p:nvSpPr>
        <p:spPr/>
        <p:txBody>
          <a:bodyPr/>
          <a:lstStyle/>
          <a:p>
            <a:r>
              <a:rPr lang="en-US">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9/15/2016 3:48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993362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As you can see, there are already quite a number of reasonable efforts towards </a:t>
            </a:r>
            <a:r>
              <a:rPr lang="en-US" sz="900" kern="1200" dirty="0" err="1">
                <a:solidFill>
                  <a:schemeClr val="tx1"/>
                </a:solidFill>
                <a:effectLst/>
                <a:latin typeface="Segoe UI Light" pitchFamily="34" charset="0"/>
                <a:ea typeface="+mn-ea"/>
                <a:cs typeface="+mn-cs"/>
              </a:rPr>
              <a:t>reactifying</a:t>
            </a:r>
            <a:r>
              <a:rPr lang="en-US" sz="900" kern="1200" dirty="0">
                <a:solidFill>
                  <a:schemeClr val="tx1"/>
                </a:solidFill>
                <a:effectLst/>
                <a:latin typeface="Segoe UI Light" pitchFamily="34" charset="0"/>
                <a:ea typeface="+mn-ea"/>
                <a:cs typeface="+mn-cs"/>
              </a:rPr>
              <a:t> other platforms.</a:t>
            </a:r>
          </a:p>
          <a:p>
            <a:pPr lvl="1"/>
            <a:r>
              <a:rPr lang="en-US" sz="900" kern="1200" dirty="0">
                <a:solidFill>
                  <a:schemeClr val="tx1"/>
                </a:solidFill>
                <a:effectLst/>
                <a:latin typeface="Segoe UI Light" pitchFamily="34" charset="0"/>
                <a:ea typeface="+mn-ea"/>
                <a:cs typeface="+mn-cs"/>
              </a:rPr>
              <a:t>I’m hoping to share with you some key takeaways and designs from our experience of building react-native-windows.</a:t>
            </a:r>
          </a:p>
          <a:p>
            <a:endParaRPr lang="en-US" dirty="0"/>
          </a:p>
        </p:txBody>
      </p:sp>
      <p:sp>
        <p:nvSpPr>
          <p:cNvPr id="4" name="Header Placeholder 3"/>
          <p:cNvSpPr>
            <a:spLocks noGrp="1"/>
          </p:cNvSpPr>
          <p:nvPr>
            <p:ph type="hdr" sz="quarter" idx="10"/>
          </p:nvPr>
        </p:nvSpPr>
        <p:spPr/>
        <p:txBody>
          <a:bodyPr/>
          <a:lstStyle/>
          <a:p>
            <a:r>
              <a:rPr lang="en-US"/>
              <a:t>PRISM FY16</a:t>
            </a:r>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9/15/2016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83074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PRISM FY16</a:t>
            </a:r>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9/15/2016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2641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baseline="0" dirty="0">
              <a:solidFill>
                <a:srgbClr val="000000"/>
              </a:solidFill>
            </a:endParaRPr>
          </a:p>
        </p:txBody>
      </p:sp>
      <p:sp>
        <p:nvSpPr>
          <p:cNvPr id="4" name="Header Placeholder 3"/>
          <p:cNvSpPr>
            <a:spLocks noGrp="1"/>
          </p:cNvSpPr>
          <p:nvPr>
            <p:ph type="hdr" sz="quarter" idx="10"/>
          </p:nvPr>
        </p:nvSpPr>
        <p:spPr/>
        <p:txBody>
          <a:bodyPr/>
          <a:lstStyle/>
          <a:p>
            <a:r>
              <a:rPr lang="en-US">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9/15/2016 3:48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685413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baseline="0" dirty="0">
              <a:solidFill>
                <a:srgbClr val="000000"/>
              </a:solidFill>
            </a:endParaRPr>
          </a:p>
        </p:txBody>
      </p:sp>
      <p:sp>
        <p:nvSpPr>
          <p:cNvPr id="4" name="Header Placeholder 3"/>
          <p:cNvSpPr>
            <a:spLocks noGrp="1"/>
          </p:cNvSpPr>
          <p:nvPr>
            <p:ph type="hdr" sz="quarter" idx="10"/>
          </p:nvPr>
        </p:nvSpPr>
        <p:spPr/>
        <p:txBody>
          <a:bodyPr/>
          <a:lstStyle/>
          <a:p>
            <a:r>
              <a:rPr lang="en-US">
                <a:solidFill>
                  <a:prstClr val="black"/>
                </a:solidFill>
              </a:rPr>
              <a:t>PRISM FY16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9/15/2016 3:48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728445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Generally, when asked if we have platform parity, we start by talking about core parity.</a:t>
            </a:r>
          </a:p>
          <a:p>
            <a:pPr lvl="1"/>
            <a:r>
              <a:rPr lang="en-US" sz="900" kern="1200" dirty="0">
                <a:solidFill>
                  <a:schemeClr val="tx1"/>
                </a:solidFill>
                <a:effectLst/>
                <a:latin typeface="Segoe UI Light" pitchFamily="34" charset="0"/>
                <a:ea typeface="+mn-ea"/>
                <a:cs typeface="+mn-cs"/>
              </a:rPr>
              <a:t>By core parity, I basically mean we have a functioning React bridge, that allows messages to be exchanged between React and the native space.</a:t>
            </a:r>
          </a:p>
          <a:p>
            <a:pPr lvl="1"/>
            <a:r>
              <a:rPr lang="en-US" sz="900" kern="1200" dirty="0">
                <a:solidFill>
                  <a:schemeClr val="tx1"/>
                </a:solidFill>
                <a:effectLst/>
                <a:latin typeface="Segoe UI Light" pitchFamily="34" charset="0"/>
                <a:ea typeface="+mn-ea"/>
                <a:cs typeface="+mn-cs"/>
              </a:rPr>
              <a:t>Threading model is in place</a:t>
            </a:r>
          </a:p>
          <a:p>
            <a:pPr lvl="1"/>
            <a:r>
              <a:rPr lang="en-US" sz="900" kern="1200" dirty="0">
                <a:solidFill>
                  <a:schemeClr val="tx1"/>
                </a:solidFill>
                <a:effectLst/>
                <a:latin typeface="Segoe UI Light" pitchFamily="34" charset="0"/>
                <a:ea typeface="+mn-ea"/>
                <a:cs typeface="+mn-cs"/>
              </a:rPr>
              <a:t>Basic module </a:t>
            </a:r>
            <a:r>
              <a:rPr lang="en-US" sz="900" kern="1200" dirty="0" err="1">
                <a:solidFill>
                  <a:schemeClr val="tx1"/>
                </a:solidFill>
                <a:effectLst/>
                <a:latin typeface="Segoe UI Light" pitchFamily="34" charset="0"/>
                <a:ea typeface="+mn-ea"/>
                <a:cs typeface="+mn-cs"/>
              </a:rPr>
              <a:t>polyfills</a:t>
            </a:r>
            <a:r>
              <a:rPr lang="en-US" sz="900" kern="1200" dirty="0">
                <a:solidFill>
                  <a:schemeClr val="tx1"/>
                </a:solidFill>
                <a:effectLst/>
                <a:latin typeface="Segoe UI Light" pitchFamily="34" charset="0"/>
                <a:ea typeface="+mn-ea"/>
                <a:cs typeface="+mn-cs"/>
              </a:rPr>
              <a:t> like </a:t>
            </a:r>
            <a:r>
              <a:rPr lang="en-US" sz="900" kern="1200" dirty="0" err="1">
                <a:solidFill>
                  <a:schemeClr val="tx1"/>
                </a:solidFill>
                <a:effectLst/>
                <a:latin typeface="Segoe UI Light" pitchFamily="34" charset="0"/>
                <a:ea typeface="+mn-ea"/>
                <a:cs typeface="+mn-cs"/>
              </a:rPr>
              <a:t>XmlHttpRequest</a:t>
            </a:r>
            <a:r>
              <a:rPr lang="en-US" sz="900" kern="1200" dirty="0">
                <a:solidFill>
                  <a:schemeClr val="tx1"/>
                </a:solidFill>
                <a:effectLst/>
                <a:latin typeface="Segoe UI Light" pitchFamily="34" charset="0"/>
                <a:ea typeface="+mn-ea"/>
                <a:cs typeface="+mn-cs"/>
              </a:rPr>
              <a:t> and Timers are functional.</a:t>
            </a:r>
          </a:p>
          <a:p>
            <a:pPr lvl="1"/>
            <a:r>
              <a:rPr lang="en-US" sz="900" kern="1200" dirty="0">
                <a:solidFill>
                  <a:schemeClr val="tx1"/>
                </a:solidFill>
                <a:effectLst/>
                <a:latin typeface="Segoe UI Light" pitchFamily="34" charset="0"/>
                <a:ea typeface="+mn-ea"/>
                <a:cs typeface="+mn-cs"/>
              </a:rPr>
              <a:t>We have a functioning </a:t>
            </a:r>
            <a:r>
              <a:rPr lang="en-US" sz="900" kern="1200" dirty="0" err="1">
                <a:solidFill>
                  <a:schemeClr val="tx1"/>
                </a:solidFill>
                <a:effectLst/>
                <a:latin typeface="Segoe UI Light" pitchFamily="34" charset="0"/>
                <a:ea typeface="+mn-ea"/>
                <a:cs typeface="+mn-cs"/>
              </a:rPr>
              <a:t>UIManager</a:t>
            </a:r>
            <a:r>
              <a:rPr lang="en-US" sz="900" kern="1200" dirty="0">
                <a:solidFill>
                  <a:schemeClr val="tx1"/>
                </a:solidFill>
                <a:effectLst/>
                <a:latin typeface="Segoe UI Light" pitchFamily="34" charset="0"/>
                <a:ea typeface="+mn-ea"/>
                <a:cs typeface="+mn-cs"/>
              </a:rPr>
              <a:t> to manage the native view hierarchy.  </a:t>
            </a:r>
          </a:p>
          <a:p>
            <a:pPr lvl="1"/>
            <a:r>
              <a:rPr lang="en-US" sz="900" kern="1200" dirty="0">
                <a:solidFill>
                  <a:schemeClr val="tx1"/>
                </a:solidFill>
                <a:effectLst/>
                <a:latin typeface="Segoe UI Light" pitchFamily="34" charset="0"/>
                <a:ea typeface="+mn-ea"/>
                <a:cs typeface="+mn-cs"/>
              </a:rPr>
              <a:t>This is what I think of as a bare minimum native implementation of a React Native platform extension.</a:t>
            </a:r>
          </a:p>
          <a:p>
            <a:pPr lvl="1"/>
            <a:r>
              <a:rPr lang="en-US" sz="900" kern="1200" dirty="0">
                <a:solidFill>
                  <a:schemeClr val="tx1"/>
                </a:solidFill>
                <a:effectLst/>
                <a:latin typeface="Segoe UI Light" pitchFamily="34" charset="0"/>
                <a:ea typeface="+mn-ea"/>
                <a:cs typeface="+mn-cs"/>
              </a:rPr>
              <a:t>The next level of parity is component parity.  This means that the core components that users expect, like Image, Text, </a:t>
            </a:r>
            <a:r>
              <a:rPr lang="en-US" sz="900" kern="1200" dirty="0" err="1">
                <a:solidFill>
                  <a:schemeClr val="tx1"/>
                </a:solidFill>
                <a:effectLst/>
                <a:latin typeface="Segoe UI Light" pitchFamily="34" charset="0"/>
                <a:ea typeface="+mn-ea"/>
                <a:cs typeface="+mn-cs"/>
              </a:rPr>
              <a:t>TextInput</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ScrollView</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ListView</a:t>
            </a:r>
            <a:r>
              <a:rPr lang="en-US" sz="900" kern="1200" dirty="0">
                <a:solidFill>
                  <a:schemeClr val="tx1"/>
                </a:solidFill>
                <a:effectLst/>
                <a:latin typeface="Segoe UI Light" pitchFamily="34" charset="0"/>
                <a:ea typeface="+mn-ea"/>
                <a:cs typeface="+mn-cs"/>
              </a:rPr>
              <a:t>, etc. are available. </a:t>
            </a:r>
          </a:p>
          <a:p>
            <a:pPr lvl="1"/>
            <a:r>
              <a:rPr lang="en-US" sz="900" kern="1200" dirty="0">
                <a:solidFill>
                  <a:schemeClr val="tx1"/>
                </a:solidFill>
                <a:effectLst/>
                <a:latin typeface="Segoe UI Light" pitchFamily="34" charset="0"/>
                <a:ea typeface="+mn-ea"/>
                <a:cs typeface="+mn-cs"/>
              </a:rPr>
              <a:t>I think generally when people ask about parity, they are also talking about these components.</a:t>
            </a:r>
          </a:p>
          <a:p>
            <a:pPr lvl="1"/>
            <a:r>
              <a:rPr lang="en-US" sz="900" kern="1200" dirty="0">
                <a:solidFill>
                  <a:schemeClr val="tx1"/>
                </a:solidFill>
                <a:effectLst/>
                <a:latin typeface="Segoe UI Light" pitchFamily="34" charset="0"/>
                <a:ea typeface="+mn-ea"/>
                <a:cs typeface="+mn-cs"/>
              </a:rPr>
              <a:t>The next level is tools parity, which some might take for granted but is very important.  Does your platform extension support remote debugging, live and hot module reloading, and hook nicely into the react-native CLI?  </a:t>
            </a:r>
          </a:p>
          <a:p>
            <a:pPr lvl="1"/>
            <a:r>
              <a:rPr lang="en-US" sz="900" kern="1200" dirty="0">
                <a:solidFill>
                  <a:schemeClr val="tx1"/>
                </a:solidFill>
                <a:effectLst/>
                <a:latin typeface="Segoe UI Light" pitchFamily="34" charset="0"/>
                <a:ea typeface="+mn-ea"/>
                <a:cs typeface="+mn-cs"/>
              </a:rPr>
              <a:t>If not, you’re going to have a hard time getting existing React developers to jump into building for your platform.</a:t>
            </a:r>
          </a:p>
          <a:p>
            <a:pPr lvl="1"/>
            <a:r>
              <a:rPr lang="en-US" sz="900" kern="1200" dirty="0">
                <a:solidFill>
                  <a:schemeClr val="tx1"/>
                </a:solidFill>
                <a:effectLst/>
                <a:latin typeface="Segoe UI Light" pitchFamily="34" charset="0"/>
                <a:ea typeface="+mn-ea"/>
                <a:cs typeface="+mn-cs"/>
              </a:rPr>
              <a:t>Lastly, the part that no RN platform extension team can possibly scale, is third party parity.</a:t>
            </a:r>
          </a:p>
          <a:p>
            <a:pPr lvl="1"/>
            <a:r>
              <a:rPr lang="en-US" sz="900" kern="1200" dirty="0">
                <a:solidFill>
                  <a:schemeClr val="tx1"/>
                </a:solidFill>
                <a:effectLst/>
                <a:latin typeface="Segoe UI Light" pitchFamily="34" charset="0"/>
                <a:ea typeface="+mn-ea"/>
                <a:cs typeface="+mn-cs"/>
              </a:rPr>
              <a:t>There are hundreds of native modules that have been built for iOS and Android.  Some of these will totally make sense to port immediately to your platform, but for the long-tail of these modules, you’re just going to have to wait for enough developers to file issues or make requests to the project maintainer to start an effort for your platform. </a:t>
            </a:r>
          </a:p>
          <a:p>
            <a:endParaRPr lang="en-US" dirty="0"/>
          </a:p>
        </p:txBody>
      </p:sp>
      <p:sp>
        <p:nvSpPr>
          <p:cNvPr id="4" name="Header Placeholder 3"/>
          <p:cNvSpPr>
            <a:spLocks noGrp="1"/>
          </p:cNvSpPr>
          <p:nvPr>
            <p:ph type="hdr" sz="quarter" idx="10"/>
          </p:nvPr>
        </p:nvSpPr>
        <p:spPr/>
        <p:txBody>
          <a:bodyPr/>
          <a:lstStyle/>
          <a:p>
            <a:r>
              <a:rPr lang="en-US"/>
              <a:t>PRISM FY16</a:t>
            </a:r>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9/15/2016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3101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PRISM FY16</a:t>
            </a:r>
            <a:endParaRPr lang="en-US" dirty="0"/>
          </a:p>
        </p:txBody>
      </p:sp>
      <p:sp>
        <p:nvSpPr>
          <p:cNvPr id="5" name="Footer Placeholder 4"/>
          <p:cNvSpPr>
            <a:spLocks noGrp="1"/>
          </p:cNvSpPr>
          <p:nvPr>
            <p:ph type="ftr" sz="quarter" idx="11"/>
          </p:nvPr>
        </p:nvSpPr>
        <p:spPr/>
        <p:txBody>
          <a:bodyPr/>
          <a:lstStyle/>
          <a:p>
            <a:pPr defTabSz="9313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9/15/2016 3:48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04628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 y="0"/>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a:grpSpLocks noChangeAspect="1"/>
          </p:cNvGrpSpPr>
          <p:nvPr userDrawn="1"/>
        </p:nvGrpSpPr>
        <p:grpSpPr bwMode="black">
          <a:xfrm>
            <a:off x="10701514" y="6270942"/>
            <a:ext cx="1277761" cy="274320"/>
            <a:chOff x="457200" y="1643393"/>
            <a:chExt cx="4492753" cy="96454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3039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3781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3117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0994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746812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15936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8301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27396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7610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42736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10093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a:grpSpLocks noChangeAspect="1"/>
          </p:cNvGrpSpPr>
          <p:nvPr userDrawn="1"/>
        </p:nvGrpSpPr>
        <p:grpSpPr bwMode="black">
          <a:xfrm>
            <a:off x="10701514" y="6270942"/>
            <a:ext cx="1277761" cy="274320"/>
            <a:chOff x="457200" y="1643393"/>
            <a:chExt cx="4492753" cy="96454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948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083027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9749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180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601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403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04577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bwMode="auto">
          <a:xfrm flipH="1">
            <a:off x="1" y="6083300"/>
            <a:ext cx="12436474" cy="911224"/>
          </a:xfrm>
          <a:prstGeom prst="rect">
            <a:avLst/>
          </a:prstGeom>
          <a:solidFill>
            <a:srgbClr val="000000">
              <a:alpha val="1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8442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9872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4777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164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701514" y="6270942"/>
            <a:ext cx="1277761" cy="274320"/>
            <a:chOff x="457200" y="1643393"/>
            <a:chExt cx="4492753" cy="96454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0728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2179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b="0" spc="-100" baseline="0">
                <a:gradFill>
                  <a:gsLst>
                    <a:gs pos="91000">
                      <a:schemeClr val="tx1"/>
                    </a:gs>
                    <a:gs pos="0">
                      <a:schemeClr val="tx1"/>
                    </a:gs>
                  </a:gsLst>
                  <a:lin ang="5400000" scaled="0"/>
                </a:gradFill>
                <a:latin typeface="Segoe UI Light" panose="020B0502040204020203" pitchFamily="34" charset="0"/>
                <a:cs typeface="Segoe UI Light" panose="020B0502040204020203" pitchFamily="34" charset="0"/>
              </a:defRPr>
            </a:lvl1pPr>
          </a:lstStyle>
          <a:p>
            <a:r>
              <a:rPr lang="en-US" dirty="0"/>
              <a:t>Presentation title</a:t>
            </a:r>
          </a:p>
        </p:txBody>
      </p:sp>
      <p:sp>
        <p:nvSpPr>
          <p:cNvPr id="5" name="Text Placeholder 4"/>
          <p:cNvSpPr>
            <a:spLocks noGrp="1"/>
          </p:cNvSpPr>
          <p:nvPr>
            <p:ph type="body" sz="quarter" idx="12" hasCustomPrompt="1"/>
          </p:nvPr>
        </p:nvSpPr>
        <p:spPr>
          <a:xfrm>
            <a:off x="274701" y="39938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dirty="0"/>
              <a:t>Speaker Name</a:t>
            </a:r>
          </a:p>
        </p:txBody>
      </p:sp>
    </p:spTree>
    <p:extLst>
      <p:ext uri="{BB962C8B-B14F-4D97-AF65-F5344CB8AC3E}">
        <p14:creationId xmlns:p14="http://schemas.microsoft.com/office/powerpoint/2010/main" val="6784127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2474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96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03526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lum bright="100000"/>
            <a:extLst>
              <a:ext uri="{28A0092B-C50C-407E-A947-70E740481C1C}">
                <a14:useLocalDpi xmlns:a14="http://schemas.microsoft.com/office/drawing/2010/main" val="0"/>
              </a:ext>
            </a:extLst>
          </a:blip>
          <a:srcRect l="7211" t="21787" r="7951" b="21787"/>
          <a:stretch/>
        </p:blipFill>
        <p:spPr>
          <a:xfrm>
            <a:off x="4197672" y="3040063"/>
            <a:ext cx="4041131" cy="914400"/>
          </a:xfrm>
          <a:prstGeom prst="rect">
            <a:avLst/>
          </a:prstGeom>
        </p:spPr>
      </p:pic>
    </p:spTree>
    <p:extLst>
      <p:ext uri="{BB962C8B-B14F-4D97-AF65-F5344CB8AC3E}">
        <p14:creationId xmlns:p14="http://schemas.microsoft.com/office/powerpoint/2010/main" val="370533866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73268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40" y="1214438"/>
            <a:ext cx="11887200" cy="2092881"/>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2"/>
          <p:cNvSpPr>
            <a:spLocks noGrp="1"/>
          </p:cNvSpPr>
          <p:nvPr>
            <p:ph type="sldNum" sz="quarter" idx="4"/>
          </p:nvPr>
        </p:nvSpPr>
        <p:spPr>
          <a:xfrm>
            <a:off x="9420648" y="6425604"/>
            <a:ext cx="2797315" cy="372394"/>
          </a:xfrm>
          <a:prstGeom prst="rect">
            <a:avLst/>
          </a:prstGeom>
        </p:spPr>
        <p:txBody>
          <a:bodyPr vert="horz" lIns="91440" tIns="45720" rIns="91440" bIns="45720" rtlCol="0" anchor="ctr"/>
          <a:lstStyle>
            <a:lvl1pPr algn="r">
              <a:defRPr sz="1020">
                <a:solidFill>
                  <a:srgbClr val="646464"/>
                </a:solidFill>
                <a:latin typeface="Segoe UI" panose="020B0502040204020203" pitchFamily="34" charset="0"/>
                <a:ea typeface="Segoe UI" panose="020B0502040204020203" pitchFamily="34" charset="0"/>
                <a:cs typeface="Segoe UI" panose="020B0502040204020203" pitchFamily="34" charset="0"/>
              </a:defRPr>
            </a:lvl1pPr>
          </a:lstStyle>
          <a:p>
            <a:fld id="{297A4F99-ACB0-455C-9ED4-E11E9B642E33}" type="slidenum">
              <a:rPr lang="en-US" smtClean="0"/>
              <a:pPr/>
              <a:t>‹#›</a:t>
            </a:fld>
            <a:endParaRPr lang="en-US" dirty="0"/>
          </a:p>
        </p:txBody>
      </p:sp>
    </p:spTree>
    <p:extLst>
      <p:ext uri="{BB962C8B-B14F-4D97-AF65-F5344CB8AC3E}">
        <p14:creationId xmlns:p14="http://schemas.microsoft.com/office/powerpoint/2010/main" val="12146081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0" y="0"/>
            <a:ext cx="12435840" cy="6995160"/>
          </a:xfrm>
          <a:prstGeom prst="rect">
            <a:avLst/>
          </a:prstGeom>
          <a:noFill/>
          <a:ln>
            <a:noFill/>
          </a:ln>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a:grpSpLocks noChangeAspect="1"/>
          </p:cNvGrpSpPr>
          <p:nvPr userDrawn="1"/>
        </p:nvGrpSpPr>
        <p:grpSpPr bwMode="black">
          <a:xfrm>
            <a:off x="10701514"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33162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a:grpSpLocks noChangeAspect="1"/>
          </p:cNvGrpSpPr>
          <p:nvPr userDrawn="1"/>
        </p:nvGrpSpPr>
        <p:grpSpPr bwMode="black">
          <a:xfrm>
            <a:off x="10701514" y="6270942"/>
            <a:ext cx="1277761" cy="274320"/>
            <a:chOff x="457200" y="1643393"/>
            <a:chExt cx="4492753" cy="964540"/>
          </a:xfrm>
        </p:grpSpPr>
        <p:pic>
          <p:nvPicPr>
            <p:cNvPr id="7" name="Picture 6"/>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348104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p:nvPr userDrawn="1"/>
        </p:nvGrpSpPr>
        <p:grpSpPr>
          <a:xfrm>
            <a:off x="1" y="6083300"/>
            <a:ext cx="12436474" cy="911224"/>
            <a:chOff x="1" y="6083300"/>
            <a:chExt cx="12436474" cy="911224"/>
          </a:xfrm>
        </p:grpSpPr>
        <p:sp>
          <p:nvSpPr>
            <p:cNvPr id="11" name="Rectangle 10"/>
            <p:cNvSpPr/>
            <p:nvPr/>
          </p:nvSpPr>
          <p:spPr bwMode="auto">
            <a:xfrm flipH="1">
              <a:off x="1" y="6083300"/>
              <a:ext cx="12436474" cy="911224"/>
            </a:xfrm>
            <a:prstGeom prst="rect">
              <a:avLst/>
            </a:prstGeom>
            <a:solidFill>
              <a:srgbClr val="000000">
                <a:alpha val="1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bwMode="gray">
            <a:xfrm>
              <a:off x="631957" y="6414619"/>
              <a:ext cx="1160460" cy="248586"/>
            </a:xfrm>
            <a:prstGeom prst="rect">
              <a:avLst/>
            </a:prstGeom>
          </p:spPr>
        </p:pic>
      </p:grpSp>
    </p:spTree>
    <p:extLst>
      <p:ext uri="{BB962C8B-B14F-4D97-AF65-F5344CB8AC3E}">
        <p14:creationId xmlns:p14="http://schemas.microsoft.com/office/powerpoint/2010/main" val="3742078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8" name="Group 7"/>
          <p:cNvGrpSpPr>
            <a:grpSpLocks noChangeAspect="1"/>
          </p:cNvGrpSpPr>
          <p:nvPr userDrawn="1"/>
        </p:nvGrpSpPr>
        <p:grpSpPr bwMode="black">
          <a:xfrm>
            <a:off x="10701514" y="6270942"/>
            <a:ext cx="1277761" cy="274320"/>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Tree>
    <p:extLst>
      <p:ext uri="{BB962C8B-B14F-4D97-AF65-F5344CB8AC3E}">
        <p14:creationId xmlns:p14="http://schemas.microsoft.com/office/powerpoint/2010/main" val="8273741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58019">
                      <a:schemeClr val="tx1"/>
                    </a:gs>
                    <a:gs pos="7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p:nvPr userDrawn="1"/>
        </p:nvGrpSpPr>
        <p:grpSpPr>
          <a:xfrm>
            <a:off x="1" y="6083300"/>
            <a:ext cx="12436474" cy="911224"/>
            <a:chOff x="1" y="6083300"/>
            <a:chExt cx="12436474" cy="911224"/>
          </a:xfrm>
        </p:grpSpPr>
        <p:sp>
          <p:nvSpPr>
            <p:cNvPr id="11" name="Rectangle 10"/>
            <p:cNvSpPr/>
            <p:nvPr/>
          </p:nvSpPr>
          <p:spPr bwMode="auto">
            <a:xfrm flipH="1">
              <a:off x="1" y="6083300"/>
              <a:ext cx="12436474" cy="911224"/>
            </a:xfrm>
            <a:prstGeom prst="rect">
              <a:avLst/>
            </a:prstGeom>
            <a:solidFill>
              <a:srgbClr val="000000">
                <a:alpha val="1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bwMode="gray">
            <a:xfrm>
              <a:off x="631957" y="6414619"/>
              <a:ext cx="1160460" cy="248586"/>
            </a:xfrm>
            <a:prstGeom prst="rect">
              <a:avLst/>
            </a:prstGeom>
          </p:spPr>
        </p:pic>
      </p:grpSp>
    </p:spTree>
    <p:extLst>
      <p:ext uri="{BB962C8B-B14F-4D97-AF65-F5344CB8AC3E}">
        <p14:creationId xmlns:p14="http://schemas.microsoft.com/office/powerpoint/2010/main" val="3312568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474517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67188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defRPr sz="4000">
                <a:gradFill>
                  <a:gsLst>
                    <a:gs pos="1250">
                      <a:schemeClr val="tx2"/>
                    </a:gs>
                    <a:gs pos="99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12352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7831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0141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52428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1197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36539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8337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187197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50893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75353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849354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15633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481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18258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554877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46304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155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825839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799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051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949931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bwMode="auto">
          <a:xfrm flipH="1">
            <a:off x="1" y="6083300"/>
            <a:ext cx="12436474" cy="911224"/>
          </a:xfrm>
          <a:prstGeom prst="rect">
            <a:avLst/>
          </a:prstGeom>
          <a:solidFill>
            <a:srgbClr val="000000">
              <a:alpha val="1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8886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96682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2384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fld id="{60395513-848A-4F66-BF50-983C3D977B94}" type="datetimeFigureOut">
              <a:rPr lang="en-US" smtClean="0">
                <a:solidFill>
                  <a:srgbClr val="505050"/>
                </a:solidFill>
              </a:rPr>
              <a:pPr/>
              <a:t>9/15/2016</a:t>
            </a:fld>
            <a:endParaRPr lang="en-US">
              <a:solidFill>
                <a:srgbClr val="505050"/>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endParaRPr lang="en-US">
              <a:solidFill>
                <a:srgbClr val="505050"/>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fld id="{18A22101-A7FA-49E8-850B-343DABCF2BE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40208298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ub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p:nvPr>
        </p:nvSpPr>
        <p:spPr>
          <a:xfrm>
            <a:off x="274639" y="2133768"/>
            <a:ext cx="11887200" cy="1317284"/>
          </a:xfrm>
        </p:spPr>
        <p:txBody>
          <a:bodyPr>
            <a:spAutoFit/>
          </a:bodyPr>
          <a:lstStyle>
            <a:lvl1pPr marL="0" indent="0">
              <a:buFontTx/>
              <a:buNone/>
              <a:defRPr sz="1599"/>
            </a:lvl1pPr>
            <a:lvl2pPr>
              <a:defRPr sz="1599"/>
            </a:lvl2pPr>
            <a:lvl3pPr>
              <a:defRPr sz="1599"/>
            </a:lvl3pPr>
            <a:lvl4pPr>
              <a:defRPr sz="1599"/>
            </a:lvl4pPr>
            <a:lvl5pPr>
              <a:defRPr sz="15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2"/>
          <p:cNvSpPr>
            <a:spLocks noGrp="1"/>
          </p:cNvSpPr>
          <p:nvPr>
            <p:ph type="body" sz="quarter" idx="11"/>
          </p:nvPr>
        </p:nvSpPr>
        <p:spPr>
          <a:xfrm>
            <a:off x="274636" y="1212850"/>
            <a:ext cx="11889564" cy="608012"/>
          </a:xfrm>
        </p:spPr>
        <p:txBody>
          <a:bodyPr vert="horz" wrap="square" lIns="146304" tIns="91440" rIns="146304" bIns="91440" rtlCol="0" anchor="t">
            <a:noAutofit/>
          </a:bodyPr>
          <a:lstStyle>
            <a:lvl1pPr marL="0" indent="0">
              <a:buFontTx/>
              <a:buNone/>
              <a:defRPr lang="en-US" sz="2000" b="0" cap="none" spc="-102" dirty="0" smtClean="0">
                <a:ln w="3175">
                  <a:noFill/>
                </a:ln>
                <a:solidFill>
                  <a:schemeClr val="tx1"/>
                </a:solidFill>
                <a:effectLst/>
                <a:latin typeface="+mn-lt"/>
                <a:cs typeface="Segoe UI" pitchFamily="34" charset="0"/>
              </a:defRPr>
            </a:lvl1pPr>
            <a:lvl2pPr>
              <a:defRPr lang="en-US" sz="1599" dirty="0" smtClean="0"/>
            </a:lvl2pPr>
            <a:lvl3pPr>
              <a:defRPr lang="en-US" sz="1599" dirty="0" smtClean="0"/>
            </a:lvl3pPr>
            <a:lvl4pPr>
              <a:defRPr lang="en-US" sz="1399" dirty="0" smtClean="0"/>
            </a:lvl4pPr>
            <a:lvl5pPr>
              <a:defRPr lang="en-US" sz="1399" dirty="0"/>
            </a:lvl5pPr>
          </a:lstStyle>
          <a:p>
            <a:pPr lvl="0">
              <a:spcBef>
                <a:spcPct val="0"/>
              </a:spcBef>
              <a:buNone/>
            </a:pPr>
            <a:r>
              <a:rPr lang="en-US"/>
              <a:t>Click to edit Master text styles</a:t>
            </a:r>
          </a:p>
        </p:txBody>
      </p:sp>
    </p:spTree>
    <p:extLst>
      <p:ext uri="{BB962C8B-B14F-4D97-AF65-F5344CB8AC3E}">
        <p14:creationId xmlns:p14="http://schemas.microsoft.com/office/powerpoint/2010/main" val="2358713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defRPr sz="4000">
                <a:gradFill>
                  <a:gsLst>
                    <a:gs pos="1250">
                      <a:schemeClr val="tx2"/>
                    </a:gs>
                    <a:gs pos="99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315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92859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7636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image" Target="../media/image1.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135707436"/>
      </p:ext>
    </p:extLst>
  </p:cSld>
  <p:clrMap bg1="lt1" tx1="dk1" bg2="lt2" tx2="dk2" accent1="accent1" accent2="accent2" accent3="accent3" accent4="accent4" accent5="accent5" accent6="accent6" hlink="hlink" folHlink="folHlink"/>
  <p:sldLayoutIdLst>
    <p:sldLayoutId id="2147484304" r:id="rId1"/>
    <p:sldLayoutId id="2147484305" r:id="rId2"/>
    <p:sldLayoutId id="2147484306" r:id="rId3"/>
    <p:sldLayoutId id="2147484330"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8"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3973424"/>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b="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b="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b="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b="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44436618"/>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 id="2147484374" r:id="rId23"/>
    <p:sldLayoutId id="2147484375" r:id="rId24"/>
    <p:sldLayoutId id="2147484376" r:id="rId25"/>
    <p:sldLayoutId id="2147484377" r:id="rId26"/>
    <p:sldLayoutId id="2147484378" r:id="rId27"/>
    <p:sldLayoutId id="2147484379" r:id="rId28"/>
    <p:sldLayoutId id="2147484380" r:id="rId29"/>
    <p:sldLayoutId id="2147484381"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9.tif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douglowder/react-native-appletv" TargetMode="External"/><Relationship Id="rId3" Type="http://schemas.openxmlformats.org/officeDocument/2006/relationships/hyperlink" Target="https://github.com/facebook/react-native" TargetMode="External"/><Relationship Id="rId7" Type="http://schemas.openxmlformats.org/officeDocument/2006/relationships/hyperlink" Target="https://github.com/ptmt/react-native-macos" TargetMode="External"/><Relationship Id="rId2" Type="http://schemas.openxmlformats.org/officeDocument/2006/relationships/notesSlide" Target="../notesSlides/notesSlide4.xml"/><Relationship Id="rId1" Type="http://schemas.openxmlformats.org/officeDocument/2006/relationships/slideLayout" Target="../slideLayouts/slideLayout44.xml"/><Relationship Id="rId6" Type="http://schemas.openxmlformats.org/officeDocument/2006/relationships/hyperlink" Target="https://github.com/CanonicalLtd/react-native" TargetMode="External"/><Relationship Id="rId5" Type="http://schemas.openxmlformats.org/officeDocument/2006/relationships/hyperlink" Target="https://github.com/necolas/react-native-web" TargetMode="External"/><Relationship Id="rId4" Type="http://schemas.openxmlformats.org/officeDocument/2006/relationships/hyperlink" Target="https://github.com/ReactWindows/react-native-windows" TargetMode="External"/><Relationship Id="rId9" Type="http://schemas.openxmlformats.org/officeDocument/2006/relationships/hyperlink" Target="https://github.com/axsy-dev/react-native-winj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2.mp4"/><Relationship Id="rId7"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7.png"/><Relationship Id="rId5" Type="http://schemas.microsoft.com/office/2007/relationships/media" Target="../media/media3.mp4"/><Relationship Id="rId10" Type="http://schemas.openxmlformats.org/officeDocument/2006/relationships/image" Target="../media/image16.png"/><Relationship Id="rId4" Type="http://schemas.openxmlformats.org/officeDocument/2006/relationships/video" Target="../media/media2.mp4"/><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78C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sp>
        <p:nvSpPr>
          <p:cNvPr id="6" name="Title 3"/>
          <p:cNvSpPr txBox="1">
            <a:spLocks/>
          </p:cNvSpPr>
          <p:nvPr/>
        </p:nvSpPr>
        <p:spPr>
          <a:xfrm>
            <a:off x="276540" y="2168437"/>
            <a:ext cx="10815530" cy="175586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spc="-90" dirty="0">
                <a:gradFill>
                  <a:gsLst>
                    <a:gs pos="1250">
                      <a:srgbClr val="FFFFFF"/>
                    </a:gs>
                    <a:gs pos="100000">
                      <a:srgbClr val="FFFFFF"/>
                    </a:gs>
                  </a:gsLst>
                  <a:lin ang="5400000" scaled="0"/>
                </a:gradFill>
              </a:rPr>
              <a:t>Bringing New Platforms to     React Native</a:t>
            </a:r>
          </a:p>
        </p:txBody>
      </p:sp>
      <p:sp>
        <p:nvSpPr>
          <p:cNvPr id="4" name="Title 3"/>
          <p:cNvSpPr txBox="1">
            <a:spLocks/>
          </p:cNvSpPr>
          <p:nvPr/>
        </p:nvSpPr>
        <p:spPr>
          <a:xfrm>
            <a:off x="276539" y="4238146"/>
            <a:ext cx="11278151" cy="74041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spc="-90" dirty="0">
                <a:gradFill>
                  <a:gsLst>
                    <a:gs pos="1250">
                      <a:srgbClr val="FFFFFF"/>
                    </a:gs>
                    <a:gs pos="100000">
                      <a:srgbClr val="FFFFFF"/>
                    </a:gs>
                  </a:gsLst>
                  <a:lin ang="5400000" scaled="0"/>
                </a:gradFill>
              </a:rPr>
              <a:t>Eric Rozell</a:t>
            </a:r>
          </a:p>
          <a:p>
            <a:r>
              <a:rPr lang="en-US" sz="4400" spc="-90" dirty="0">
                <a:gradFill>
                  <a:gsLst>
                    <a:gs pos="1250">
                      <a:srgbClr val="FFFFFF"/>
                    </a:gs>
                    <a:gs pos="100000">
                      <a:srgbClr val="FFFFFF"/>
                    </a:gs>
                  </a:gsLst>
                  <a:lin ang="5400000" scaled="0"/>
                </a:gradFill>
              </a:rPr>
              <a:t>    @</a:t>
            </a:r>
            <a:r>
              <a:rPr lang="en-US" sz="4400" spc="-90" dirty="0" err="1">
                <a:gradFill>
                  <a:gsLst>
                    <a:gs pos="1250">
                      <a:srgbClr val="FFFFFF"/>
                    </a:gs>
                    <a:gs pos="100000">
                      <a:srgbClr val="FFFFFF"/>
                    </a:gs>
                  </a:gsLst>
                  <a:lin ang="5400000" scaled="0"/>
                </a:gradFill>
              </a:rPr>
              <a:t>ericrozell</a:t>
            </a:r>
            <a:r>
              <a:rPr lang="en-US" sz="4400" spc="-90" dirty="0">
                <a:gradFill>
                  <a:gsLst>
                    <a:gs pos="1250">
                      <a:srgbClr val="FFFFFF"/>
                    </a:gs>
                    <a:gs pos="100000">
                      <a:srgbClr val="FFFFFF"/>
                    </a:gs>
                  </a:gsLst>
                  <a:lin ang="5400000" scaled="0"/>
                </a:gradFill>
              </a:rPr>
              <a:t>, @</a:t>
            </a:r>
            <a:r>
              <a:rPr lang="en-US" sz="4400" spc="-90" dirty="0" err="1">
                <a:gradFill>
                  <a:gsLst>
                    <a:gs pos="1250">
                      <a:srgbClr val="FFFFFF"/>
                    </a:gs>
                    <a:gs pos="100000">
                      <a:srgbClr val="FFFFFF"/>
                    </a:gs>
                  </a:gsLst>
                  <a:lin ang="5400000" scaled="0"/>
                </a:gradFill>
              </a:rPr>
              <a:t>ReactWindows</a:t>
            </a:r>
            <a:endParaRPr lang="en-US" sz="4400" spc="-90" dirty="0">
              <a:gradFill>
                <a:gsLst>
                  <a:gs pos="1250">
                    <a:srgbClr val="FFFFFF"/>
                  </a:gs>
                  <a:gs pos="100000">
                    <a:srgbClr val="FFFFFF"/>
                  </a:gs>
                </a:gsLst>
                <a:lin ang="5400000" scaled="0"/>
              </a:gradFill>
            </a:endParaRPr>
          </a:p>
        </p:txBody>
      </p:sp>
      <p:pic>
        <p:nvPicPr>
          <p:cNvPr id="7" name="Picture 6"/>
          <p:cNvPicPr>
            <a:picLocks noChangeAspect="1"/>
          </p:cNvPicPr>
          <p:nvPr/>
        </p:nvPicPr>
        <p:blipFill>
          <a:blip r:embed="rId4"/>
          <a:stretch>
            <a:fillRect/>
          </a:stretch>
        </p:blipFill>
        <p:spPr>
          <a:xfrm>
            <a:off x="348256" y="4979791"/>
            <a:ext cx="441971" cy="441971"/>
          </a:xfrm>
          <a:prstGeom prst="rect">
            <a:avLst/>
          </a:prstGeom>
        </p:spPr>
      </p:pic>
    </p:spTree>
    <p:extLst>
      <p:ext uri="{BB962C8B-B14F-4D97-AF65-F5344CB8AC3E}">
        <p14:creationId xmlns:p14="http://schemas.microsoft.com/office/powerpoint/2010/main" val="208588762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sharing is important but…</a:t>
            </a:r>
          </a:p>
        </p:txBody>
      </p:sp>
      <p:pic>
        <p:nvPicPr>
          <p:cNvPr id="5" name="Picture 2" descr="https://raw.githubusercontent.com/ReactWindows/react-native-windows/master/.github/her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08" y="2211077"/>
            <a:ext cx="12103825" cy="3073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2020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2"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15" name="Rectangle 14"/>
          <p:cNvSpPr/>
          <p:nvPr/>
        </p:nvSpPr>
        <p:spPr>
          <a:xfrm>
            <a:off x="269405" y="201699"/>
            <a:ext cx="11008195"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a:ln w="3175">
                  <a:noFill/>
                </a:ln>
                <a:gradFill>
                  <a:gsLst>
                    <a:gs pos="5000">
                      <a:srgbClr val="626262"/>
                    </a:gs>
                    <a:gs pos="100000">
                      <a:srgbClr val="626262"/>
                    </a:gs>
                  </a:gsLst>
                  <a:lin ang="5400000" scaled="1"/>
                </a:gradFill>
                <a:latin typeface="Segoe UI Light"/>
                <a:ea typeface="Segoe UI" pitchFamily="34" charset="0"/>
                <a:cs typeface="Segoe UI" pitchFamily="34" charset="0"/>
              </a:rPr>
              <a:t>React Native as a Horizontal Platform</a:t>
            </a:r>
          </a:p>
        </p:txBody>
      </p:sp>
      <p:cxnSp>
        <p:nvCxnSpPr>
          <p:cNvPr id="33" name="Straight Connector 32" hidden="1"/>
          <p:cNvCxnSpPr/>
          <p:nvPr/>
        </p:nvCxnSpPr>
        <p:spPr>
          <a:xfrm>
            <a:off x="359334" y="2812525"/>
            <a:ext cx="11712930" cy="0"/>
          </a:xfrm>
          <a:prstGeom prst="line">
            <a:avLst/>
          </a:prstGeom>
          <a:ln>
            <a:solidFill>
              <a:schemeClr val="accent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747673" y="3291836"/>
            <a:ext cx="6941127" cy="2111347"/>
          </a:xfrm>
          <a:prstGeom prst="rect">
            <a:avLst/>
          </a:prstGeom>
          <a:noFill/>
        </p:spPr>
        <p:txBody>
          <a:bodyPr wrap="square" lIns="182880" tIns="146304" rIns="182880" bIns="146304" rtlCol="0">
            <a:spAutoFit/>
          </a:bodyPr>
          <a:lstStyle/>
          <a:p>
            <a:pPr algn="ctr">
              <a:lnSpc>
                <a:spcPct val="90000"/>
              </a:lnSpc>
              <a:spcAft>
                <a:spcPts val="600"/>
              </a:spcAft>
            </a:pPr>
            <a:r>
              <a:rPr lang="en-US" sz="4000" i="1" dirty="0">
                <a:solidFill>
                  <a:schemeClr val="bg1"/>
                </a:solidFill>
              </a:rPr>
              <a:t>“Write once, run anywhere”</a:t>
            </a:r>
          </a:p>
          <a:p>
            <a:pPr algn="ctr">
              <a:lnSpc>
                <a:spcPct val="90000"/>
              </a:lnSpc>
              <a:spcAft>
                <a:spcPts val="600"/>
              </a:spcAft>
            </a:pPr>
            <a:r>
              <a:rPr lang="en-US" sz="4000" i="1" dirty="0">
                <a:solidFill>
                  <a:schemeClr val="bg1"/>
                </a:solidFill>
              </a:rPr>
              <a:t>“Learn once, write anywhere”</a:t>
            </a:r>
          </a:p>
          <a:p>
            <a:pPr algn="ctr">
              <a:lnSpc>
                <a:spcPct val="90000"/>
              </a:lnSpc>
              <a:spcAft>
                <a:spcPts val="600"/>
              </a:spcAft>
            </a:pPr>
            <a:endParaRPr lang="en-US" sz="4000" i="1" dirty="0">
              <a:solidFill>
                <a:schemeClr val="bg1"/>
              </a:solidFill>
            </a:endParaRPr>
          </a:p>
        </p:txBody>
      </p:sp>
      <p:cxnSp>
        <p:nvCxnSpPr>
          <p:cNvPr id="4" name="Straight Connector 3"/>
          <p:cNvCxnSpPr/>
          <p:nvPr/>
        </p:nvCxnSpPr>
        <p:spPr>
          <a:xfrm>
            <a:off x="3196286" y="3707027"/>
            <a:ext cx="6087762" cy="16476"/>
          </a:xfrm>
          <a:prstGeom prst="line">
            <a:avLst/>
          </a:prstGeom>
          <a:ln w="349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636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2">
                                            <p:txEl>
                                              <p:pRg st="0" end="0"/>
                                            </p:txEl>
                                          </p:spTgt>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0" y="1238594"/>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15" name="Rectangle 14"/>
          <p:cNvSpPr/>
          <p:nvPr/>
        </p:nvSpPr>
        <p:spPr>
          <a:xfrm>
            <a:off x="269405" y="201699"/>
            <a:ext cx="11008195"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a:ln w="3175">
                  <a:noFill/>
                </a:ln>
                <a:gradFill>
                  <a:gsLst>
                    <a:gs pos="5000">
                      <a:srgbClr val="626262"/>
                    </a:gs>
                    <a:gs pos="100000">
                      <a:srgbClr val="626262"/>
                    </a:gs>
                  </a:gsLst>
                  <a:lin ang="5400000" scaled="1"/>
                </a:gradFill>
                <a:latin typeface="Segoe UI Light"/>
                <a:ea typeface="Segoe UI" pitchFamily="34" charset="0"/>
                <a:cs typeface="Segoe UI" pitchFamily="34" charset="0"/>
              </a:rPr>
              <a:t>Key Takeaways</a:t>
            </a:r>
          </a:p>
        </p:txBody>
      </p:sp>
      <p:cxnSp>
        <p:nvCxnSpPr>
          <p:cNvPr id="33" name="Straight Connector 32" hidden="1"/>
          <p:cNvCxnSpPr/>
          <p:nvPr/>
        </p:nvCxnSpPr>
        <p:spPr>
          <a:xfrm>
            <a:off x="359334" y="2812525"/>
            <a:ext cx="11712930" cy="0"/>
          </a:xfrm>
          <a:prstGeom prst="line">
            <a:avLst/>
          </a:prstGeom>
          <a:ln>
            <a:solidFill>
              <a:schemeClr val="accent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47445" y="1522003"/>
            <a:ext cx="10558059" cy="5112169"/>
          </a:xfrm>
          <a:prstGeom prst="rect">
            <a:avLst/>
          </a:prstGeom>
          <a:noFill/>
        </p:spPr>
        <p:txBody>
          <a:bodyPr wrap="square" lIns="182880" tIns="146304" rIns="182880" bIns="146304" rtlCol="0">
            <a:spAutoFit/>
          </a:bodyPr>
          <a:lstStyle/>
          <a:p>
            <a:pPr algn="ctr">
              <a:lnSpc>
                <a:spcPct val="90000"/>
              </a:lnSpc>
              <a:spcAft>
                <a:spcPts val="600"/>
              </a:spcAft>
            </a:pPr>
            <a:r>
              <a:rPr lang="en-US" sz="4000" i="1" dirty="0">
                <a:solidFill>
                  <a:schemeClr val="bg1"/>
                </a:solidFill>
              </a:rPr>
              <a:t>React Native platform extensions are not about parity.</a:t>
            </a:r>
          </a:p>
          <a:p>
            <a:pPr marL="571500" indent="-571500" algn="ctr">
              <a:lnSpc>
                <a:spcPct val="90000"/>
              </a:lnSpc>
              <a:spcAft>
                <a:spcPts val="600"/>
              </a:spcAft>
              <a:buFont typeface="Arial" panose="020B0604020202020204" pitchFamily="34" charset="0"/>
              <a:buChar char="•"/>
            </a:pPr>
            <a:endParaRPr lang="en-US" sz="4000" b="1" i="1" dirty="0">
              <a:solidFill>
                <a:schemeClr val="bg1"/>
              </a:solidFill>
            </a:endParaRPr>
          </a:p>
          <a:p>
            <a:pPr algn="ctr">
              <a:lnSpc>
                <a:spcPct val="90000"/>
              </a:lnSpc>
              <a:spcAft>
                <a:spcPts val="600"/>
              </a:spcAft>
            </a:pPr>
            <a:r>
              <a:rPr lang="en-US" sz="4000" b="1" i="1" dirty="0">
                <a:solidFill>
                  <a:schemeClr val="bg1"/>
                </a:solidFill>
              </a:rPr>
              <a:t>Basic structure of a React Native platform extension.</a:t>
            </a:r>
          </a:p>
          <a:p>
            <a:pPr marL="571500" indent="-571500" algn="ctr">
              <a:lnSpc>
                <a:spcPct val="90000"/>
              </a:lnSpc>
              <a:spcAft>
                <a:spcPts val="600"/>
              </a:spcAft>
              <a:buFont typeface="Arial" panose="020B0604020202020204" pitchFamily="34" charset="0"/>
              <a:buChar char="•"/>
            </a:pPr>
            <a:endParaRPr lang="en-US" sz="4000" i="1" dirty="0">
              <a:solidFill>
                <a:schemeClr val="bg1"/>
              </a:solidFill>
            </a:endParaRPr>
          </a:p>
          <a:p>
            <a:pPr algn="ctr">
              <a:lnSpc>
                <a:spcPct val="90000"/>
              </a:lnSpc>
              <a:spcAft>
                <a:spcPts val="600"/>
              </a:spcAft>
            </a:pPr>
            <a:r>
              <a:rPr lang="en-US" sz="4000" i="1" dirty="0">
                <a:solidFill>
                  <a:schemeClr val="bg1"/>
                </a:solidFill>
              </a:rPr>
              <a:t>Start prototyping your app on new </a:t>
            </a:r>
          </a:p>
          <a:p>
            <a:pPr algn="ctr">
              <a:lnSpc>
                <a:spcPct val="90000"/>
              </a:lnSpc>
              <a:spcAft>
                <a:spcPts val="600"/>
              </a:spcAft>
            </a:pPr>
            <a:r>
              <a:rPr lang="en-US" sz="4000" i="1" dirty="0">
                <a:solidFill>
                  <a:schemeClr val="bg1"/>
                </a:solidFill>
              </a:rPr>
              <a:t>platforms as soon as possible.</a:t>
            </a:r>
          </a:p>
        </p:txBody>
      </p:sp>
    </p:spTree>
    <p:extLst>
      <p:ext uri="{BB962C8B-B14F-4D97-AF65-F5344CB8AC3E}">
        <p14:creationId xmlns:p14="http://schemas.microsoft.com/office/powerpoint/2010/main" val="9712800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2" name="Text Placeholder 1"/>
          <p:cNvSpPr>
            <a:spLocks noGrp="1"/>
          </p:cNvSpPr>
          <p:nvPr>
            <p:ph type="body" sz="quarter" idx="10"/>
          </p:nvPr>
        </p:nvSpPr>
        <p:spPr>
          <a:xfrm>
            <a:off x="268198" y="1340692"/>
            <a:ext cx="11887200" cy="5478423"/>
          </a:xfrm>
        </p:spPr>
        <p:txBody>
          <a:bodyPr/>
          <a:lstStyle/>
          <a:p>
            <a:r>
              <a:rPr lang="en-US" dirty="0">
                <a:solidFill>
                  <a:schemeClr val="accent1">
                    <a:lumMod val="25000"/>
                    <a:lumOff val="75000"/>
                  </a:schemeClr>
                </a:solidFill>
              </a:rPr>
              <a:t>JavaScript engine</a:t>
            </a:r>
          </a:p>
          <a:p>
            <a:r>
              <a:rPr lang="en-US" dirty="0">
                <a:solidFill>
                  <a:schemeClr val="accent1">
                    <a:lumMod val="25000"/>
                    <a:lumOff val="75000"/>
                  </a:schemeClr>
                </a:solidFill>
              </a:rPr>
              <a:t>Thread queues</a:t>
            </a:r>
          </a:p>
          <a:p>
            <a:r>
              <a:rPr lang="en-US" dirty="0">
                <a:solidFill>
                  <a:schemeClr val="accent1">
                    <a:lumMod val="25000"/>
                    <a:lumOff val="75000"/>
                  </a:schemeClr>
                </a:solidFill>
              </a:rPr>
              <a:t>Native bridge and module registry</a:t>
            </a:r>
          </a:p>
          <a:p>
            <a:r>
              <a:rPr lang="en-US" dirty="0" err="1">
                <a:solidFill>
                  <a:schemeClr val="accent1">
                    <a:lumMod val="25000"/>
                    <a:lumOff val="75000"/>
                  </a:schemeClr>
                </a:solidFill>
              </a:rPr>
              <a:t>UIManager</a:t>
            </a:r>
            <a:r>
              <a:rPr lang="en-US" dirty="0">
                <a:solidFill>
                  <a:schemeClr val="accent1">
                    <a:lumMod val="25000"/>
                    <a:lumOff val="75000"/>
                  </a:schemeClr>
                </a:solidFill>
              </a:rPr>
              <a:t> module and core components</a:t>
            </a:r>
          </a:p>
          <a:p>
            <a:r>
              <a:rPr lang="en-US" dirty="0">
                <a:solidFill>
                  <a:schemeClr val="accent1">
                    <a:lumMod val="25000"/>
                    <a:lumOff val="75000"/>
                  </a:schemeClr>
                </a:solidFill>
              </a:rPr>
              <a:t>Flexbox and styling</a:t>
            </a:r>
          </a:p>
          <a:p>
            <a:r>
              <a:rPr lang="en-US" dirty="0">
                <a:solidFill>
                  <a:schemeClr val="accent1">
                    <a:lumMod val="25000"/>
                    <a:lumOff val="75000"/>
                  </a:schemeClr>
                </a:solidFill>
              </a:rPr>
              <a:t>Touch and user input handling</a:t>
            </a:r>
          </a:p>
          <a:p>
            <a:r>
              <a:rPr lang="en-US" dirty="0">
                <a:solidFill>
                  <a:schemeClr val="accent1">
                    <a:lumMod val="25000"/>
                    <a:lumOff val="75000"/>
                  </a:schemeClr>
                </a:solidFill>
              </a:rPr>
              <a:t>JavaScript customization</a:t>
            </a:r>
          </a:p>
          <a:p>
            <a:r>
              <a:rPr lang="en-US" dirty="0">
                <a:solidFill>
                  <a:schemeClr val="accent1">
                    <a:lumMod val="25000"/>
                    <a:lumOff val="75000"/>
                  </a:schemeClr>
                </a:solidFill>
              </a:rPr>
              <a:t>Developer support and CLI</a:t>
            </a:r>
          </a:p>
        </p:txBody>
      </p:sp>
      <p:sp>
        <p:nvSpPr>
          <p:cNvPr id="3" name="Title 2"/>
          <p:cNvSpPr>
            <a:spLocks noGrp="1"/>
          </p:cNvSpPr>
          <p:nvPr>
            <p:ph type="title"/>
          </p:nvPr>
        </p:nvSpPr>
        <p:spPr/>
        <p:txBody>
          <a:bodyPr/>
          <a:lstStyle/>
          <a:p>
            <a:r>
              <a:rPr lang="en-US" dirty="0"/>
              <a:t>React Native Platform Extension Architecture</a:t>
            </a:r>
          </a:p>
        </p:txBody>
      </p:sp>
    </p:spTree>
    <p:extLst>
      <p:ext uri="{BB962C8B-B14F-4D97-AF65-F5344CB8AC3E}">
        <p14:creationId xmlns:p14="http://schemas.microsoft.com/office/powerpoint/2010/main" val="3964475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childTnLst>
                                    <p:set>
                                      <p:cBhvr override="childStyle">
                                        <p:cTn id="6" dur="indefinite"/>
                                        <p:tgtEl>
                                          <p:spTgt spid="2">
                                            <p:txEl>
                                              <p:pRg st="0" end="0"/>
                                            </p:txEl>
                                          </p:spTgt>
                                        </p:tgtEl>
                                        <p:attrNameLst>
                                          <p:attrName>style.fontWeight</p:attrName>
                                        </p:attrNameLst>
                                      </p:cBhvr>
                                      <p:to>
                                        <p:strVal val="bold"/>
                                      </p:to>
                                    </p:set>
                                  </p:childTnLst>
                                </p:cTn>
                              </p:par>
                              <p:par>
                                <p:cTn id="7" presetID="19" presetClass="emph" presetSubtype="0" fill="hold" nodeType="withEffect">
                                  <p:stCondLst>
                                    <p:cond delay="0"/>
                                  </p:stCondLst>
                                  <p:childTnLst>
                                    <p:animClr clrSpc="rgb" dir="cw">
                                      <p:cBhvr override="childStyle">
                                        <p:cTn id="8" dur="500" fill="hold"/>
                                        <p:tgtEl>
                                          <p:spTgt spid="2">
                                            <p:txEl>
                                              <p:pRg st="0" end="0"/>
                                            </p:txEl>
                                          </p:spTgt>
                                        </p:tgtEl>
                                        <p:attrNameLst>
                                          <p:attrName>style.color</p:attrName>
                                        </p:attrNameLst>
                                      </p:cBhvr>
                                      <p:to>
                                        <a:srgbClr val="FFFFFF"/>
                                      </p:to>
                                    </p:animClr>
                                    <p:animClr clrSpc="rgb" dir="cw">
                                      <p:cBhvr>
                                        <p:cTn id="9" dur="500" fill="hold"/>
                                        <p:tgtEl>
                                          <p:spTgt spid="2">
                                            <p:txEl>
                                              <p:pRg st="0" end="0"/>
                                            </p:txEl>
                                          </p:spTgt>
                                        </p:tgtEl>
                                        <p:attrNameLst>
                                          <p:attrName>fillcolor</p:attrName>
                                        </p:attrNameLst>
                                      </p:cBhvr>
                                      <p:to>
                                        <a:srgbClr val="FFFFFF"/>
                                      </p:to>
                                    </p:animClr>
                                    <p:set>
                                      <p:cBhvr>
                                        <p:cTn id="10" dur="500" fill="hold"/>
                                        <p:tgtEl>
                                          <p:spTgt spid="2">
                                            <p:txEl>
                                              <p:pRg st="0" end="0"/>
                                            </p:txEl>
                                          </p:spTgt>
                                        </p:tgtEl>
                                        <p:attrNameLst>
                                          <p:attrName>fill.type</p:attrName>
                                        </p:attrNameLst>
                                      </p:cBhvr>
                                      <p:to>
                                        <p:strVal val="solid"/>
                                      </p:to>
                                    </p:set>
                                    <p:set>
                                      <p:cBhvr>
                                        <p:cTn id="11" dur="500" fill="hold"/>
                                        <p:tgtEl>
                                          <p:spTgt spid="2">
                                            <p:txEl>
                                              <p:pRg st="0" end="0"/>
                                            </p:txEl>
                                          </p:spTgt>
                                        </p:tgtEl>
                                        <p:attrNameLst>
                                          <p:attrName>fill.on</p:attrName>
                                        </p:attrNameLst>
                                      </p:cBhvr>
                                      <p:to>
                                        <p:strVal val="true"/>
                                      </p:to>
                                    </p:set>
                                  </p:childTnLst>
                                </p:cTn>
                              </p:par>
                            </p:childTnLst>
                          </p:cTn>
                        </p:par>
                      </p:childTnLst>
                    </p:cTn>
                  </p:par>
                  <p:par>
                    <p:cTn id="12" fill="hold">
                      <p:stCondLst>
                        <p:cond delay="indefinite"/>
                      </p:stCondLst>
                      <p:childTnLst>
                        <p:par>
                          <p:cTn id="13" fill="hold">
                            <p:stCondLst>
                              <p:cond delay="0"/>
                            </p:stCondLst>
                            <p:childTnLst>
                              <p:par>
                                <p:cTn id="14" presetID="19" presetClass="emph" presetSubtype="0" fill="hold" nodeType="clickEffect">
                                  <p:stCondLst>
                                    <p:cond delay="0"/>
                                  </p:stCondLst>
                                  <p:childTnLst>
                                    <p:animClr clrSpc="rgb" dir="cw">
                                      <p:cBhvr override="childStyle">
                                        <p:cTn id="15" dur="500" fill="hold"/>
                                        <p:tgtEl>
                                          <p:spTgt spid="2">
                                            <p:txEl>
                                              <p:pRg st="1" end="1"/>
                                            </p:txEl>
                                          </p:spTgt>
                                        </p:tgtEl>
                                        <p:attrNameLst>
                                          <p:attrName>style.color</p:attrName>
                                        </p:attrNameLst>
                                      </p:cBhvr>
                                      <p:to>
                                        <a:srgbClr val="FFFFFF"/>
                                      </p:to>
                                    </p:animClr>
                                    <p:animClr clrSpc="rgb" dir="cw">
                                      <p:cBhvr>
                                        <p:cTn id="16" dur="500" fill="hold"/>
                                        <p:tgtEl>
                                          <p:spTgt spid="2">
                                            <p:txEl>
                                              <p:pRg st="1" end="1"/>
                                            </p:txEl>
                                          </p:spTgt>
                                        </p:tgtEl>
                                        <p:attrNameLst>
                                          <p:attrName>fillcolor</p:attrName>
                                        </p:attrNameLst>
                                      </p:cBhvr>
                                      <p:to>
                                        <a:srgbClr val="FFFFFF"/>
                                      </p:to>
                                    </p:animClr>
                                    <p:set>
                                      <p:cBhvr>
                                        <p:cTn id="17" dur="500" fill="hold"/>
                                        <p:tgtEl>
                                          <p:spTgt spid="2">
                                            <p:txEl>
                                              <p:pRg st="1" end="1"/>
                                            </p:txEl>
                                          </p:spTgt>
                                        </p:tgtEl>
                                        <p:attrNameLst>
                                          <p:attrName>fill.type</p:attrName>
                                        </p:attrNameLst>
                                      </p:cBhvr>
                                      <p:to>
                                        <p:strVal val="solid"/>
                                      </p:to>
                                    </p:set>
                                    <p:set>
                                      <p:cBhvr>
                                        <p:cTn id="18" dur="500" fill="hold"/>
                                        <p:tgtEl>
                                          <p:spTgt spid="2">
                                            <p:txEl>
                                              <p:pRg st="1" end="1"/>
                                            </p:txEl>
                                          </p:spTgt>
                                        </p:tgtEl>
                                        <p:attrNameLst>
                                          <p:attrName>fill.on</p:attrName>
                                        </p:attrNameLst>
                                      </p:cBhvr>
                                      <p:to>
                                        <p:strVal val="true"/>
                                      </p:to>
                                    </p:set>
                                  </p:childTnLst>
                                </p:cTn>
                              </p:par>
                              <p:par>
                                <p:cTn id="19" presetID="15" presetClass="emph" presetSubtype="0" nodeType="withEffect">
                                  <p:stCondLst>
                                    <p:cond delay="0"/>
                                  </p:stCondLst>
                                  <p:childTnLst>
                                    <p:set>
                                      <p:cBhvr override="childStyle">
                                        <p:cTn id="20" dur="indefinite"/>
                                        <p:tgtEl>
                                          <p:spTgt spid="2">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12436475" cy="6994525"/>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4" name="Rounded Rectangle 3"/>
          <p:cNvSpPr/>
          <p:nvPr/>
        </p:nvSpPr>
        <p:spPr bwMode="auto">
          <a:xfrm>
            <a:off x="1246910" y="1341891"/>
            <a:ext cx="2909454" cy="42632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UI Thread</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Platform-Specific Views</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Scrolling</a:t>
            </a:r>
          </a:p>
          <a:p>
            <a:pPr algn="ctr" defTabSz="932472" fontAlgn="base">
              <a:lnSpc>
                <a:spcPct val="90000"/>
              </a:lnSpc>
              <a:spcBef>
                <a:spcPct val="0"/>
              </a:spcBef>
              <a:spcAft>
                <a:spcPct val="0"/>
              </a:spcAft>
            </a:pP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Native Events</a:t>
            </a:r>
          </a:p>
        </p:txBody>
      </p:sp>
      <p:sp>
        <p:nvSpPr>
          <p:cNvPr id="5" name="Rounded Rectangle 4"/>
          <p:cNvSpPr/>
          <p:nvPr/>
        </p:nvSpPr>
        <p:spPr bwMode="auto">
          <a:xfrm>
            <a:off x="4811011" y="1341891"/>
            <a:ext cx="2909454" cy="42632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Layout / </a:t>
            </a:r>
          </a:p>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Native Module Thread</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Flexbox</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Native APIs</a:t>
            </a:r>
          </a:p>
        </p:txBody>
      </p:sp>
      <p:sp>
        <p:nvSpPr>
          <p:cNvPr id="6" name="Rounded Rectangle 5"/>
          <p:cNvSpPr/>
          <p:nvPr/>
        </p:nvSpPr>
        <p:spPr bwMode="auto">
          <a:xfrm>
            <a:off x="8375112" y="1341891"/>
            <a:ext cx="2909454" cy="42632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JS Thread</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User Logic</a:t>
            </a:r>
          </a:p>
        </p:txBody>
      </p:sp>
    </p:spTree>
    <p:extLst>
      <p:ext uri="{BB962C8B-B14F-4D97-AF65-F5344CB8AC3E}">
        <p14:creationId xmlns:p14="http://schemas.microsoft.com/office/powerpoint/2010/main" val="12573826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12436475" cy="6994525"/>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b="1" dirty="0">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p:cNvSpPr/>
          <p:nvPr/>
        </p:nvSpPr>
        <p:spPr bwMode="auto">
          <a:xfrm>
            <a:off x="5521869" y="4923787"/>
            <a:ext cx="1454561" cy="13433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Layout / </a:t>
            </a:r>
          </a:p>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Native Module Thread</a:t>
            </a:r>
          </a:p>
        </p:txBody>
      </p:sp>
      <p:grpSp>
        <p:nvGrpSpPr>
          <p:cNvPr id="16" name="Group 15"/>
          <p:cNvGrpSpPr/>
          <p:nvPr/>
        </p:nvGrpSpPr>
        <p:grpSpPr>
          <a:xfrm>
            <a:off x="533078" y="1996062"/>
            <a:ext cx="3783492" cy="4271079"/>
            <a:chOff x="1048233" y="1949686"/>
            <a:chExt cx="3783492" cy="4271079"/>
          </a:xfrm>
        </p:grpSpPr>
        <p:sp>
          <p:nvSpPr>
            <p:cNvPr id="11" name="Rounded Rectangle 10"/>
            <p:cNvSpPr/>
            <p:nvPr/>
          </p:nvSpPr>
          <p:spPr bwMode="auto">
            <a:xfrm>
              <a:off x="1048233" y="4877412"/>
              <a:ext cx="1454561" cy="13433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Native Module Thread</a:t>
              </a:r>
            </a:p>
          </p:txBody>
        </p:sp>
        <p:sp>
          <p:nvSpPr>
            <p:cNvPr id="12" name="Rounded Rectangle 11"/>
            <p:cNvSpPr/>
            <p:nvPr/>
          </p:nvSpPr>
          <p:spPr bwMode="auto">
            <a:xfrm>
              <a:off x="1048233" y="3413549"/>
              <a:ext cx="1454561" cy="13433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JS Thread</a:t>
              </a:r>
            </a:p>
          </p:txBody>
        </p:sp>
        <p:sp>
          <p:nvSpPr>
            <p:cNvPr id="13" name="Rounded Rectangle 12"/>
            <p:cNvSpPr/>
            <p:nvPr/>
          </p:nvSpPr>
          <p:spPr bwMode="auto">
            <a:xfrm>
              <a:off x="1048234" y="1949686"/>
              <a:ext cx="1454561" cy="13433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UI Thread</a:t>
              </a:r>
            </a:p>
          </p:txBody>
        </p:sp>
        <p:sp>
          <p:nvSpPr>
            <p:cNvPr id="14" name="Rounded Rectangle 13"/>
            <p:cNvSpPr/>
            <p:nvPr/>
          </p:nvSpPr>
          <p:spPr bwMode="auto">
            <a:xfrm>
              <a:off x="2636628" y="4877412"/>
              <a:ext cx="1454561" cy="13433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Native Module Thread</a:t>
              </a:r>
            </a:p>
          </p:txBody>
        </p:sp>
        <p:sp>
          <p:nvSpPr>
            <p:cNvPr id="2" name="TextBox 1"/>
            <p:cNvSpPr txBox="1"/>
            <p:nvPr/>
          </p:nvSpPr>
          <p:spPr>
            <a:xfrm>
              <a:off x="4091189" y="5035640"/>
              <a:ext cx="740536" cy="849463"/>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chemeClr val="bg1"/>
                  </a:solidFill>
                </a:rPr>
                <a:t>…</a:t>
              </a:r>
            </a:p>
          </p:txBody>
        </p:sp>
      </p:grpSp>
      <p:sp>
        <p:nvSpPr>
          <p:cNvPr id="17" name="Rounded Rectangle 16"/>
          <p:cNvSpPr/>
          <p:nvPr/>
        </p:nvSpPr>
        <p:spPr bwMode="auto">
          <a:xfrm>
            <a:off x="5521869" y="3459925"/>
            <a:ext cx="1454561" cy="13433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JS Thread</a:t>
            </a:r>
          </a:p>
        </p:txBody>
      </p:sp>
      <p:sp>
        <p:nvSpPr>
          <p:cNvPr id="18" name="Rounded Rectangle 17"/>
          <p:cNvSpPr/>
          <p:nvPr/>
        </p:nvSpPr>
        <p:spPr bwMode="auto">
          <a:xfrm>
            <a:off x="5521870" y="1996062"/>
            <a:ext cx="1454561" cy="13433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UI Thread</a:t>
            </a:r>
          </a:p>
        </p:txBody>
      </p:sp>
      <p:sp>
        <p:nvSpPr>
          <p:cNvPr id="19" name="Rounded Rectangle 18"/>
          <p:cNvSpPr/>
          <p:nvPr/>
        </p:nvSpPr>
        <p:spPr bwMode="auto">
          <a:xfrm>
            <a:off x="8788434" y="4923788"/>
            <a:ext cx="1454561" cy="13433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Native Module Thread</a:t>
            </a:r>
          </a:p>
        </p:txBody>
      </p:sp>
      <p:sp>
        <p:nvSpPr>
          <p:cNvPr id="20" name="Rounded Rectangle 19"/>
          <p:cNvSpPr/>
          <p:nvPr/>
        </p:nvSpPr>
        <p:spPr bwMode="auto">
          <a:xfrm>
            <a:off x="8788435" y="3459925"/>
            <a:ext cx="1454561" cy="13433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JS Thread</a:t>
            </a:r>
          </a:p>
        </p:txBody>
      </p:sp>
      <p:sp>
        <p:nvSpPr>
          <p:cNvPr id="21" name="Rounded Rectangle 20"/>
          <p:cNvSpPr/>
          <p:nvPr/>
        </p:nvSpPr>
        <p:spPr bwMode="auto">
          <a:xfrm>
            <a:off x="8788436" y="1996062"/>
            <a:ext cx="1454561" cy="13433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UI Thread</a:t>
            </a:r>
          </a:p>
        </p:txBody>
      </p:sp>
      <p:sp>
        <p:nvSpPr>
          <p:cNvPr id="22" name="Rounded Rectangle 21"/>
          <p:cNvSpPr/>
          <p:nvPr/>
        </p:nvSpPr>
        <p:spPr bwMode="auto">
          <a:xfrm>
            <a:off x="10376829" y="1996061"/>
            <a:ext cx="1454561" cy="13433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Layout Thread</a:t>
            </a:r>
          </a:p>
        </p:txBody>
      </p:sp>
      <p:sp>
        <p:nvSpPr>
          <p:cNvPr id="23" name="Rectangle 22"/>
          <p:cNvSpPr/>
          <p:nvPr/>
        </p:nvSpPr>
        <p:spPr>
          <a:xfrm>
            <a:off x="1698031" y="791312"/>
            <a:ext cx="1007007" cy="707886"/>
          </a:xfrm>
          <a:prstGeom prst="rect">
            <a:avLst/>
          </a:prstGeom>
        </p:spPr>
        <p:txBody>
          <a:bodyPr wrap="none">
            <a:spAutoFit/>
          </a:bodyPr>
          <a:lstStyle/>
          <a:p>
            <a:r>
              <a:rPr lang="en-US" sz="4000" b="1" dirty="0">
                <a:solidFill>
                  <a:schemeClr val="bg1"/>
                </a:solidFill>
              </a:rPr>
              <a:t>iOS</a:t>
            </a:r>
            <a:endParaRPr lang="en-US" sz="4000" dirty="0"/>
          </a:p>
        </p:txBody>
      </p:sp>
      <p:sp>
        <p:nvSpPr>
          <p:cNvPr id="24" name="Rectangle 23"/>
          <p:cNvSpPr/>
          <p:nvPr/>
        </p:nvSpPr>
        <p:spPr>
          <a:xfrm>
            <a:off x="5141852" y="791311"/>
            <a:ext cx="2152769" cy="707886"/>
          </a:xfrm>
          <a:prstGeom prst="rect">
            <a:avLst/>
          </a:prstGeom>
        </p:spPr>
        <p:txBody>
          <a:bodyPr wrap="none">
            <a:spAutoFit/>
          </a:bodyPr>
          <a:lstStyle/>
          <a:p>
            <a:r>
              <a:rPr lang="en-US" sz="4000" b="1" dirty="0">
                <a:solidFill>
                  <a:schemeClr val="bg1"/>
                </a:solidFill>
              </a:rPr>
              <a:t>Android</a:t>
            </a:r>
            <a:endParaRPr lang="en-US" sz="4000" dirty="0"/>
          </a:p>
        </p:txBody>
      </p:sp>
      <p:sp>
        <p:nvSpPr>
          <p:cNvPr id="25" name="Rectangle 24"/>
          <p:cNvSpPr/>
          <p:nvPr/>
        </p:nvSpPr>
        <p:spPr>
          <a:xfrm>
            <a:off x="9080274" y="791311"/>
            <a:ext cx="2424062" cy="707886"/>
          </a:xfrm>
          <a:prstGeom prst="rect">
            <a:avLst/>
          </a:prstGeom>
        </p:spPr>
        <p:txBody>
          <a:bodyPr wrap="none">
            <a:spAutoFit/>
          </a:bodyPr>
          <a:lstStyle/>
          <a:p>
            <a:r>
              <a:rPr lang="en-US" sz="4000" b="1" dirty="0">
                <a:solidFill>
                  <a:schemeClr val="bg1"/>
                </a:solidFill>
              </a:rPr>
              <a:t>Windows</a:t>
            </a:r>
            <a:endParaRPr lang="en-US" sz="4000" dirty="0"/>
          </a:p>
        </p:txBody>
      </p:sp>
    </p:spTree>
    <p:extLst>
      <p:ext uri="{BB962C8B-B14F-4D97-AF65-F5344CB8AC3E}">
        <p14:creationId xmlns:p14="http://schemas.microsoft.com/office/powerpoint/2010/main" val="28171975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2" name="Text Placeholder 1"/>
          <p:cNvSpPr>
            <a:spLocks noGrp="1"/>
          </p:cNvSpPr>
          <p:nvPr>
            <p:ph type="body" sz="quarter" idx="10"/>
          </p:nvPr>
        </p:nvSpPr>
        <p:spPr>
          <a:xfrm>
            <a:off x="268198" y="1340692"/>
            <a:ext cx="11887200" cy="5478423"/>
          </a:xfrm>
        </p:spPr>
        <p:txBody>
          <a:bodyPr/>
          <a:lstStyle/>
          <a:p>
            <a:r>
              <a:rPr lang="en-US" b="1" dirty="0">
                <a:solidFill>
                  <a:schemeClr val="bg1"/>
                </a:solidFill>
              </a:rPr>
              <a:t>JavaScript engine</a:t>
            </a:r>
          </a:p>
          <a:p>
            <a:r>
              <a:rPr lang="en-US" b="1" dirty="0">
                <a:solidFill>
                  <a:schemeClr val="bg1"/>
                </a:solidFill>
              </a:rPr>
              <a:t>Thread queues</a:t>
            </a:r>
          </a:p>
          <a:p>
            <a:r>
              <a:rPr lang="en-US" dirty="0">
                <a:solidFill>
                  <a:schemeClr val="accent1">
                    <a:lumMod val="25000"/>
                    <a:lumOff val="75000"/>
                  </a:schemeClr>
                </a:solidFill>
              </a:rPr>
              <a:t>Native bridge and module registry</a:t>
            </a:r>
          </a:p>
          <a:p>
            <a:r>
              <a:rPr lang="en-US" dirty="0" err="1">
                <a:solidFill>
                  <a:schemeClr val="accent1">
                    <a:lumMod val="25000"/>
                    <a:lumOff val="75000"/>
                  </a:schemeClr>
                </a:solidFill>
              </a:rPr>
              <a:t>UIManager</a:t>
            </a:r>
            <a:r>
              <a:rPr lang="en-US" dirty="0">
                <a:solidFill>
                  <a:schemeClr val="accent1">
                    <a:lumMod val="25000"/>
                    <a:lumOff val="75000"/>
                  </a:schemeClr>
                </a:solidFill>
              </a:rPr>
              <a:t> module and core components</a:t>
            </a:r>
          </a:p>
          <a:p>
            <a:r>
              <a:rPr lang="en-US" dirty="0">
                <a:solidFill>
                  <a:schemeClr val="accent1">
                    <a:lumMod val="25000"/>
                    <a:lumOff val="75000"/>
                  </a:schemeClr>
                </a:solidFill>
              </a:rPr>
              <a:t>Flexbox and styling</a:t>
            </a:r>
          </a:p>
          <a:p>
            <a:r>
              <a:rPr lang="en-US" dirty="0">
                <a:solidFill>
                  <a:schemeClr val="accent1">
                    <a:lumMod val="25000"/>
                    <a:lumOff val="75000"/>
                  </a:schemeClr>
                </a:solidFill>
              </a:rPr>
              <a:t>Touch and user input handling</a:t>
            </a:r>
          </a:p>
          <a:p>
            <a:r>
              <a:rPr lang="en-US" dirty="0">
                <a:solidFill>
                  <a:schemeClr val="accent1">
                    <a:lumMod val="25000"/>
                    <a:lumOff val="75000"/>
                  </a:schemeClr>
                </a:solidFill>
              </a:rPr>
              <a:t>JavaScript customization</a:t>
            </a:r>
          </a:p>
          <a:p>
            <a:r>
              <a:rPr lang="en-US" dirty="0">
                <a:solidFill>
                  <a:schemeClr val="accent1">
                    <a:lumMod val="25000"/>
                    <a:lumOff val="75000"/>
                  </a:schemeClr>
                </a:solidFill>
              </a:rPr>
              <a:t>Developer support and CLI</a:t>
            </a:r>
          </a:p>
        </p:txBody>
      </p:sp>
      <p:sp>
        <p:nvSpPr>
          <p:cNvPr id="3" name="Title 2"/>
          <p:cNvSpPr>
            <a:spLocks noGrp="1"/>
          </p:cNvSpPr>
          <p:nvPr>
            <p:ph type="title"/>
          </p:nvPr>
        </p:nvSpPr>
        <p:spPr/>
        <p:txBody>
          <a:bodyPr/>
          <a:lstStyle/>
          <a:p>
            <a:r>
              <a:rPr lang="en-US" dirty="0"/>
              <a:t>React Native Platform Extension Architecture</a:t>
            </a:r>
          </a:p>
        </p:txBody>
      </p:sp>
    </p:spTree>
    <p:extLst>
      <p:ext uri="{BB962C8B-B14F-4D97-AF65-F5344CB8AC3E}">
        <p14:creationId xmlns:p14="http://schemas.microsoft.com/office/powerpoint/2010/main" val="645619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
                                            <p:txEl>
                                              <p:pRg st="2" end="2"/>
                                            </p:txEl>
                                          </p:spTgt>
                                        </p:tgtEl>
                                        <p:attrNameLst>
                                          <p:attrName>style.color</p:attrName>
                                        </p:attrNameLst>
                                      </p:cBhvr>
                                      <p:to>
                                        <a:srgbClr val="FFFFFF"/>
                                      </p:to>
                                    </p:animClr>
                                    <p:animClr clrSpc="rgb" dir="cw">
                                      <p:cBhvr>
                                        <p:cTn id="7" dur="500" fill="hold"/>
                                        <p:tgtEl>
                                          <p:spTgt spid="2">
                                            <p:txEl>
                                              <p:pRg st="2" end="2"/>
                                            </p:txEl>
                                          </p:spTgt>
                                        </p:tgtEl>
                                        <p:attrNameLst>
                                          <p:attrName>fillcolor</p:attrName>
                                        </p:attrNameLst>
                                      </p:cBhvr>
                                      <p:to>
                                        <a:srgbClr val="FFFFFF"/>
                                      </p:to>
                                    </p:animClr>
                                    <p:set>
                                      <p:cBhvr>
                                        <p:cTn id="8" dur="500" fill="hold"/>
                                        <p:tgtEl>
                                          <p:spTgt spid="2">
                                            <p:txEl>
                                              <p:pRg st="2" end="2"/>
                                            </p:txEl>
                                          </p:spTgt>
                                        </p:tgtEl>
                                        <p:attrNameLst>
                                          <p:attrName>fill.type</p:attrName>
                                        </p:attrNameLst>
                                      </p:cBhvr>
                                      <p:to>
                                        <p:strVal val="solid"/>
                                      </p:to>
                                    </p:set>
                                    <p:set>
                                      <p:cBhvr>
                                        <p:cTn id="9" dur="500" fill="hold"/>
                                        <p:tgtEl>
                                          <p:spTgt spid="2">
                                            <p:txEl>
                                              <p:pRg st="2" end="2"/>
                                            </p:txEl>
                                          </p:spTgt>
                                        </p:tgtEl>
                                        <p:attrNameLst>
                                          <p:attrName>fill.on</p:attrName>
                                        </p:attrNameLst>
                                      </p:cBhvr>
                                      <p:to>
                                        <p:strVal val="true"/>
                                      </p:to>
                                    </p:set>
                                  </p:childTnLst>
                                </p:cTn>
                              </p:par>
                              <p:par>
                                <p:cTn id="10" presetID="15" presetClass="emph" presetSubtype="0" nodeType="withEffect">
                                  <p:stCondLst>
                                    <p:cond delay="0"/>
                                  </p:stCondLst>
                                  <p:childTnLst>
                                    <p:set>
                                      <p:cBhvr override="childStyle">
                                        <p:cTn id="11" dur="indefinite"/>
                                        <p:tgtEl>
                                          <p:spTgt spid="2">
                                            <p:txEl>
                                              <p:pRg st="2" end="2"/>
                                            </p:txEl>
                                          </p:spTgt>
                                        </p:tgtEl>
                                        <p:attrNameLst>
                                          <p:attrName>style.fontWeight</p:attrName>
                                        </p:attrNameLst>
                                      </p:cBhvr>
                                      <p:to>
                                        <p:strVal val="bold"/>
                                      </p:to>
                                    </p:set>
                                  </p:childTnLst>
                                </p:cTn>
                              </p:par>
                            </p:childTnLst>
                          </p:cTn>
                        </p:par>
                      </p:childTnLst>
                    </p:cTn>
                  </p:par>
                  <p:par>
                    <p:cTn id="12" fill="hold">
                      <p:stCondLst>
                        <p:cond delay="indefinite"/>
                      </p:stCondLst>
                      <p:childTnLst>
                        <p:par>
                          <p:cTn id="13" fill="hold">
                            <p:stCondLst>
                              <p:cond delay="0"/>
                            </p:stCondLst>
                            <p:childTnLst>
                              <p:par>
                                <p:cTn id="14" presetID="15" presetClass="emph" presetSubtype="0" nodeType="clickEffect">
                                  <p:stCondLst>
                                    <p:cond delay="0"/>
                                  </p:stCondLst>
                                  <p:childTnLst>
                                    <p:set>
                                      <p:cBhvr override="childStyle">
                                        <p:cTn id="15" dur="indefinite"/>
                                        <p:tgtEl>
                                          <p:spTgt spid="2">
                                            <p:txEl>
                                              <p:pRg st="3" end="3"/>
                                            </p:txEl>
                                          </p:spTgt>
                                        </p:tgtEl>
                                        <p:attrNameLst>
                                          <p:attrName>style.fontWeight</p:attrName>
                                        </p:attrNameLst>
                                      </p:cBhvr>
                                      <p:to>
                                        <p:strVal val="bold"/>
                                      </p:to>
                                    </p:set>
                                  </p:childTnLst>
                                </p:cTn>
                              </p:par>
                              <p:par>
                                <p:cTn id="16" presetID="19" presetClass="emph" presetSubtype="0" fill="hold" nodeType="withEffect">
                                  <p:stCondLst>
                                    <p:cond delay="0"/>
                                  </p:stCondLst>
                                  <p:childTnLst>
                                    <p:animClr clrSpc="rgb" dir="cw">
                                      <p:cBhvr override="childStyle">
                                        <p:cTn id="17" dur="500" fill="hold"/>
                                        <p:tgtEl>
                                          <p:spTgt spid="2">
                                            <p:txEl>
                                              <p:pRg st="3" end="3"/>
                                            </p:txEl>
                                          </p:spTgt>
                                        </p:tgtEl>
                                        <p:attrNameLst>
                                          <p:attrName>style.color</p:attrName>
                                        </p:attrNameLst>
                                      </p:cBhvr>
                                      <p:to>
                                        <a:srgbClr val="FFFFFF"/>
                                      </p:to>
                                    </p:animClr>
                                    <p:animClr clrSpc="rgb" dir="cw">
                                      <p:cBhvr>
                                        <p:cTn id="18" dur="500" fill="hold"/>
                                        <p:tgtEl>
                                          <p:spTgt spid="2">
                                            <p:txEl>
                                              <p:pRg st="3" end="3"/>
                                            </p:txEl>
                                          </p:spTgt>
                                        </p:tgtEl>
                                        <p:attrNameLst>
                                          <p:attrName>fillcolor</p:attrName>
                                        </p:attrNameLst>
                                      </p:cBhvr>
                                      <p:to>
                                        <a:srgbClr val="FFFFFF"/>
                                      </p:to>
                                    </p:animClr>
                                    <p:set>
                                      <p:cBhvr>
                                        <p:cTn id="19" dur="500" fill="hold"/>
                                        <p:tgtEl>
                                          <p:spTgt spid="2">
                                            <p:txEl>
                                              <p:pRg st="3" end="3"/>
                                            </p:txEl>
                                          </p:spTgt>
                                        </p:tgtEl>
                                        <p:attrNameLst>
                                          <p:attrName>fill.type</p:attrName>
                                        </p:attrNameLst>
                                      </p:cBhvr>
                                      <p:to>
                                        <p:strVal val="solid"/>
                                      </p:to>
                                    </p:set>
                                    <p:set>
                                      <p:cBhvr>
                                        <p:cTn id="20" dur="500" fill="hold"/>
                                        <p:tgtEl>
                                          <p:spTgt spid="2">
                                            <p:txEl>
                                              <p:pRg st="3" end="3"/>
                                            </p:tx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5" presetClass="emph" presetSubtype="0" nodeType="clickEffect">
                                  <p:stCondLst>
                                    <p:cond delay="0"/>
                                  </p:stCondLst>
                                  <p:childTnLst>
                                    <p:set>
                                      <p:cBhvr override="childStyle">
                                        <p:cTn id="24" dur="indefinite"/>
                                        <p:tgtEl>
                                          <p:spTgt spid="2">
                                            <p:txEl>
                                              <p:pRg st="4" end="4"/>
                                            </p:txEl>
                                          </p:spTgt>
                                        </p:tgtEl>
                                        <p:attrNameLst>
                                          <p:attrName>style.fontWeight</p:attrName>
                                        </p:attrNameLst>
                                      </p:cBhvr>
                                      <p:to>
                                        <p:strVal val="bold"/>
                                      </p:to>
                                    </p:set>
                                  </p:childTnLst>
                                </p:cTn>
                              </p:par>
                              <p:par>
                                <p:cTn id="25" presetID="19" presetClass="emph" presetSubtype="0" fill="hold" nodeType="withEffect">
                                  <p:stCondLst>
                                    <p:cond delay="0"/>
                                  </p:stCondLst>
                                  <p:childTnLst>
                                    <p:animClr clrSpc="rgb" dir="cw">
                                      <p:cBhvr override="childStyle">
                                        <p:cTn id="26" dur="500" fill="hold"/>
                                        <p:tgtEl>
                                          <p:spTgt spid="2">
                                            <p:txEl>
                                              <p:pRg st="4" end="4"/>
                                            </p:txEl>
                                          </p:spTgt>
                                        </p:tgtEl>
                                        <p:attrNameLst>
                                          <p:attrName>style.color</p:attrName>
                                        </p:attrNameLst>
                                      </p:cBhvr>
                                      <p:to>
                                        <a:srgbClr val="FFFFFF"/>
                                      </p:to>
                                    </p:animClr>
                                    <p:animClr clrSpc="rgb" dir="cw">
                                      <p:cBhvr>
                                        <p:cTn id="27" dur="500" fill="hold"/>
                                        <p:tgtEl>
                                          <p:spTgt spid="2">
                                            <p:txEl>
                                              <p:pRg st="4" end="4"/>
                                            </p:txEl>
                                          </p:spTgt>
                                        </p:tgtEl>
                                        <p:attrNameLst>
                                          <p:attrName>fillcolor</p:attrName>
                                        </p:attrNameLst>
                                      </p:cBhvr>
                                      <p:to>
                                        <a:srgbClr val="FFFFFF"/>
                                      </p:to>
                                    </p:animClr>
                                    <p:set>
                                      <p:cBhvr>
                                        <p:cTn id="28" dur="500" fill="hold"/>
                                        <p:tgtEl>
                                          <p:spTgt spid="2">
                                            <p:txEl>
                                              <p:pRg st="4" end="4"/>
                                            </p:txEl>
                                          </p:spTgt>
                                        </p:tgtEl>
                                        <p:attrNameLst>
                                          <p:attrName>fill.type</p:attrName>
                                        </p:attrNameLst>
                                      </p:cBhvr>
                                      <p:to>
                                        <p:strVal val="solid"/>
                                      </p:to>
                                    </p:set>
                                    <p:set>
                                      <p:cBhvr>
                                        <p:cTn id="29" dur="500" fill="hold"/>
                                        <p:tgtEl>
                                          <p:spTgt spid="2">
                                            <p:txEl>
                                              <p:pRg st="4" end="4"/>
                                            </p:txEl>
                                          </p:spTgt>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5" presetClass="emph" presetSubtype="0" nodeType="clickEffect">
                                  <p:stCondLst>
                                    <p:cond delay="0"/>
                                  </p:stCondLst>
                                  <p:childTnLst>
                                    <p:set>
                                      <p:cBhvr override="childStyle">
                                        <p:cTn id="33" dur="indefinite"/>
                                        <p:tgtEl>
                                          <p:spTgt spid="2">
                                            <p:txEl>
                                              <p:pRg st="5" end="5"/>
                                            </p:txEl>
                                          </p:spTgt>
                                        </p:tgtEl>
                                        <p:attrNameLst>
                                          <p:attrName>style.fontWeight</p:attrName>
                                        </p:attrNameLst>
                                      </p:cBhvr>
                                      <p:to>
                                        <p:strVal val="bold"/>
                                      </p:to>
                                    </p:set>
                                  </p:childTnLst>
                                </p:cTn>
                              </p:par>
                              <p:par>
                                <p:cTn id="34" presetID="19" presetClass="emph" presetSubtype="0" fill="hold" nodeType="withEffect">
                                  <p:stCondLst>
                                    <p:cond delay="0"/>
                                  </p:stCondLst>
                                  <p:childTnLst>
                                    <p:animClr clrSpc="rgb" dir="cw">
                                      <p:cBhvr override="childStyle">
                                        <p:cTn id="35" dur="500" fill="hold"/>
                                        <p:tgtEl>
                                          <p:spTgt spid="2">
                                            <p:txEl>
                                              <p:pRg st="5" end="5"/>
                                            </p:txEl>
                                          </p:spTgt>
                                        </p:tgtEl>
                                        <p:attrNameLst>
                                          <p:attrName>style.color</p:attrName>
                                        </p:attrNameLst>
                                      </p:cBhvr>
                                      <p:to>
                                        <a:srgbClr val="FFFFFF"/>
                                      </p:to>
                                    </p:animClr>
                                    <p:animClr clrSpc="rgb" dir="cw">
                                      <p:cBhvr>
                                        <p:cTn id="36" dur="500" fill="hold"/>
                                        <p:tgtEl>
                                          <p:spTgt spid="2">
                                            <p:txEl>
                                              <p:pRg st="5" end="5"/>
                                            </p:txEl>
                                          </p:spTgt>
                                        </p:tgtEl>
                                        <p:attrNameLst>
                                          <p:attrName>fillcolor</p:attrName>
                                        </p:attrNameLst>
                                      </p:cBhvr>
                                      <p:to>
                                        <a:srgbClr val="FFFFFF"/>
                                      </p:to>
                                    </p:animClr>
                                    <p:set>
                                      <p:cBhvr>
                                        <p:cTn id="37" dur="500" fill="hold"/>
                                        <p:tgtEl>
                                          <p:spTgt spid="2">
                                            <p:txEl>
                                              <p:pRg st="5" end="5"/>
                                            </p:txEl>
                                          </p:spTgt>
                                        </p:tgtEl>
                                        <p:attrNameLst>
                                          <p:attrName>fill.type</p:attrName>
                                        </p:attrNameLst>
                                      </p:cBhvr>
                                      <p:to>
                                        <p:strVal val="solid"/>
                                      </p:to>
                                    </p:set>
                                    <p:set>
                                      <p:cBhvr>
                                        <p:cTn id="38" dur="500" fill="hold"/>
                                        <p:tgtEl>
                                          <p:spTgt spid="2">
                                            <p:txEl>
                                              <p:pRg st="5" end="5"/>
                                            </p:txEl>
                                          </p:spTgt>
                                        </p:tgtEl>
                                        <p:attrNameLst>
                                          <p:attrName>fill.on</p:attrName>
                                        </p:attrNameLst>
                                      </p:cBhvr>
                                      <p:to>
                                        <p:strVal val="true"/>
                                      </p:to>
                                    </p:set>
                                  </p:childTnLst>
                                </p:cTn>
                              </p:par>
                            </p:childTnLst>
                          </p:cTn>
                        </p:par>
                      </p:childTnLst>
                    </p:cTn>
                  </p:par>
                  <p:par>
                    <p:cTn id="39" fill="hold">
                      <p:stCondLst>
                        <p:cond delay="indefinite"/>
                      </p:stCondLst>
                      <p:childTnLst>
                        <p:par>
                          <p:cTn id="40" fill="hold">
                            <p:stCondLst>
                              <p:cond delay="0"/>
                            </p:stCondLst>
                            <p:childTnLst>
                              <p:par>
                                <p:cTn id="41" presetID="15" presetClass="emph" presetSubtype="0" nodeType="clickEffect">
                                  <p:stCondLst>
                                    <p:cond delay="0"/>
                                  </p:stCondLst>
                                  <p:childTnLst>
                                    <p:set>
                                      <p:cBhvr override="childStyle">
                                        <p:cTn id="42" dur="indefinite"/>
                                        <p:tgtEl>
                                          <p:spTgt spid="2">
                                            <p:txEl>
                                              <p:pRg st="6" end="6"/>
                                            </p:txEl>
                                          </p:spTgt>
                                        </p:tgtEl>
                                        <p:attrNameLst>
                                          <p:attrName>style.fontWeight</p:attrName>
                                        </p:attrNameLst>
                                      </p:cBhvr>
                                      <p:to>
                                        <p:strVal val="bold"/>
                                      </p:to>
                                    </p:set>
                                  </p:childTnLst>
                                </p:cTn>
                              </p:par>
                              <p:par>
                                <p:cTn id="43" presetID="19" presetClass="emph" presetSubtype="0" fill="hold" nodeType="withEffect">
                                  <p:stCondLst>
                                    <p:cond delay="0"/>
                                  </p:stCondLst>
                                  <p:childTnLst>
                                    <p:animClr clrSpc="rgb" dir="cw">
                                      <p:cBhvr override="childStyle">
                                        <p:cTn id="44" dur="500" fill="hold"/>
                                        <p:tgtEl>
                                          <p:spTgt spid="2">
                                            <p:txEl>
                                              <p:pRg st="6" end="6"/>
                                            </p:txEl>
                                          </p:spTgt>
                                        </p:tgtEl>
                                        <p:attrNameLst>
                                          <p:attrName>style.color</p:attrName>
                                        </p:attrNameLst>
                                      </p:cBhvr>
                                      <p:to>
                                        <a:srgbClr val="FFFFFF"/>
                                      </p:to>
                                    </p:animClr>
                                    <p:animClr clrSpc="rgb" dir="cw">
                                      <p:cBhvr>
                                        <p:cTn id="45" dur="500" fill="hold"/>
                                        <p:tgtEl>
                                          <p:spTgt spid="2">
                                            <p:txEl>
                                              <p:pRg st="6" end="6"/>
                                            </p:txEl>
                                          </p:spTgt>
                                        </p:tgtEl>
                                        <p:attrNameLst>
                                          <p:attrName>fillcolor</p:attrName>
                                        </p:attrNameLst>
                                      </p:cBhvr>
                                      <p:to>
                                        <a:srgbClr val="FFFFFF"/>
                                      </p:to>
                                    </p:animClr>
                                    <p:set>
                                      <p:cBhvr>
                                        <p:cTn id="46" dur="500" fill="hold"/>
                                        <p:tgtEl>
                                          <p:spTgt spid="2">
                                            <p:txEl>
                                              <p:pRg st="6" end="6"/>
                                            </p:txEl>
                                          </p:spTgt>
                                        </p:tgtEl>
                                        <p:attrNameLst>
                                          <p:attrName>fill.type</p:attrName>
                                        </p:attrNameLst>
                                      </p:cBhvr>
                                      <p:to>
                                        <p:strVal val="solid"/>
                                      </p:to>
                                    </p:set>
                                    <p:set>
                                      <p:cBhvr>
                                        <p:cTn id="47" dur="500" fill="hold"/>
                                        <p:tgtEl>
                                          <p:spTgt spid="2">
                                            <p:txEl>
                                              <p:pRg st="6" end="6"/>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JavaScript Customization</a:t>
            </a:r>
          </a:p>
        </p:txBody>
      </p:sp>
      <p:sp>
        <p:nvSpPr>
          <p:cNvPr id="4" name="Rectangle 3"/>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5" name="TextBox 4"/>
          <p:cNvSpPr txBox="1"/>
          <p:nvPr/>
        </p:nvSpPr>
        <p:spPr>
          <a:xfrm>
            <a:off x="274639" y="1474839"/>
            <a:ext cx="11767419" cy="5419945"/>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chemeClr val="bg1"/>
                </a:solidFill>
                <a:latin typeface="Consolas" panose="020B0609020204030204" pitchFamily="49" charset="0"/>
              </a:rPr>
              <a:t>import {Platform} from 'react-native';</a:t>
            </a:r>
          </a:p>
          <a:p>
            <a:pPr>
              <a:lnSpc>
                <a:spcPct val="90000"/>
              </a:lnSpc>
              <a:spcAft>
                <a:spcPts val="600"/>
              </a:spcAft>
            </a:pPr>
            <a:endParaRPr lang="en-US" sz="3200" dirty="0">
              <a:solidFill>
                <a:schemeClr val="bg1"/>
              </a:solidFill>
              <a:latin typeface="Consolas" panose="020B0609020204030204" pitchFamily="49" charset="0"/>
            </a:endParaRPr>
          </a:p>
          <a:p>
            <a:pPr>
              <a:lnSpc>
                <a:spcPct val="90000"/>
              </a:lnSpc>
              <a:spcAft>
                <a:spcPts val="600"/>
              </a:spcAft>
            </a:pPr>
            <a:r>
              <a:rPr lang="en-US" sz="3200" dirty="0">
                <a:solidFill>
                  <a:schemeClr val="bg1"/>
                </a:solidFill>
                <a:latin typeface="Consolas" panose="020B0609020204030204" pitchFamily="49" charset="0"/>
              </a:rPr>
              <a:t>...</a:t>
            </a:r>
          </a:p>
          <a:p>
            <a:pPr>
              <a:lnSpc>
                <a:spcPct val="90000"/>
              </a:lnSpc>
              <a:spcAft>
                <a:spcPts val="600"/>
              </a:spcAft>
            </a:pPr>
            <a:endParaRPr lang="en-US" sz="3200" dirty="0">
              <a:solidFill>
                <a:schemeClr val="bg1"/>
              </a:solidFill>
              <a:latin typeface="Consolas" panose="020B0609020204030204" pitchFamily="49" charset="0"/>
            </a:endParaRPr>
          </a:p>
          <a:p>
            <a:pPr>
              <a:lnSpc>
                <a:spcPct val="90000"/>
              </a:lnSpc>
              <a:spcAft>
                <a:spcPts val="600"/>
              </a:spcAft>
            </a:pPr>
            <a:r>
              <a:rPr lang="en-US" sz="3200" dirty="0">
                <a:solidFill>
                  <a:schemeClr val="bg1"/>
                </a:solidFill>
                <a:latin typeface="Consolas" panose="020B0609020204030204" pitchFamily="49" charset="0"/>
              </a:rPr>
              <a:t>if (</a:t>
            </a:r>
            <a:r>
              <a:rPr lang="en-US" sz="3200" dirty="0" err="1">
                <a:solidFill>
                  <a:schemeClr val="bg1"/>
                </a:solidFill>
                <a:latin typeface="Consolas" panose="020B0609020204030204" pitchFamily="49" charset="0"/>
              </a:rPr>
              <a:t>Platform.OS</a:t>
            </a:r>
            <a:r>
              <a:rPr lang="en-US" sz="3200" dirty="0">
                <a:solidFill>
                  <a:schemeClr val="bg1"/>
                </a:solidFill>
                <a:latin typeface="Consolas" panose="020B0609020204030204" pitchFamily="49" charset="0"/>
              </a:rPr>
              <a:t> === '</a:t>
            </a:r>
            <a:r>
              <a:rPr lang="en-US" sz="3200" dirty="0" err="1">
                <a:solidFill>
                  <a:schemeClr val="bg1"/>
                </a:solidFill>
                <a:latin typeface="Consolas" panose="020B0609020204030204" pitchFamily="49" charset="0"/>
              </a:rPr>
              <a:t>ios</a:t>
            </a:r>
            <a:r>
              <a:rPr lang="en-US" sz="3200" dirty="0">
                <a:solidFill>
                  <a:schemeClr val="bg1"/>
                </a:solidFill>
                <a:latin typeface="Consolas" panose="020B0609020204030204" pitchFamily="49" charset="0"/>
              </a:rPr>
              <a:t>') {</a:t>
            </a:r>
          </a:p>
          <a:p>
            <a:pPr>
              <a:lnSpc>
                <a:spcPct val="90000"/>
              </a:lnSpc>
              <a:spcAft>
                <a:spcPts val="600"/>
              </a:spcAft>
            </a:pPr>
            <a:r>
              <a:rPr lang="en-US" sz="3200" dirty="0">
                <a:solidFill>
                  <a:schemeClr val="bg1"/>
                </a:solidFill>
                <a:latin typeface="Consolas" panose="020B0609020204030204" pitchFamily="49" charset="0"/>
              </a:rPr>
              <a:t>  ...</a:t>
            </a:r>
          </a:p>
          <a:p>
            <a:pPr>
              <a:lnSpc>
                <a:spcPct val="90000"/>
              </a:lnSpc>
              <a:spcAft>
                <a:spcPts val="600"/>
              </a:spcAft>
            </a:pPr>
            <a:r>
              <a:rPr lang="en-US" sz="3200" dirty="0">
                <a:solidFill>
                  <a:schemeClr val="bg1"/>
                </a:solidFill>
                <a:latin typeface="Consolas" panose="020B0609020204030204" pitchFamily="49" charset="0"/>
              </a:rPr>
              <a:t>} else {</a:t>
            </a:r>
          </a:p>
          <a:p>
            <a:pPr>
              <a:lnSpc>
                <a:spcPct val="90000"/>
              </a:lnSpc>
              <a:spcAft>
                <a:spcPts val="600"/>
              </a:spcAft>
            </a:pPr>
            <a:r>
              <a:rPr lang="en-US" sz="3200" dirty="0">
                <a:solidFill>
                  <a:schemeClr val="bg1"/>
                </a:solidFill>
                <a:latin typeface="Consolas" panose="020B0609020204030204" pitchFamily="49" charset="0"/>
              </a:rPr>
              <a:t>  </a:t>
            </a:r>
            <a:r>
              <a:rPr lang="en-US" sz="3200" dirty="0">
                <a:solidFill>
                  <a:schemeClr val="accent2">
                    <a:lumMod val="60000"/>
                    <a:lumOff val="40000"/>
                  </a:schemeClr>
                </a:solidFill>
                <a:latin typeface="Consolas" panose="020B0609020204030204" pitchFamily="49" charset="0"/>
              </a:rPr>
              <a:t>// start Android assumption here</a:t>
            </a:r>
          </a:p>
          <a:p>
            <a:pPr>
              <a:lnSpc>
                <a:spcPct val="90000"/>
              </a:lnSpc>
              <a:spcAft>
                <a:spcPts val="600"/>
              </a:spcAft>
            </a:pPr>
            <a:r>
              <a:rPr lang="en-US" sz="3200" dirty="0">
                <a:solidFill>
                  <a:schemeClr val="bg1"/>
                </a:solidFill>
                <a:latin typeface="Consolas" panose="020B0609020204030204" pitchFamily="49" charset="0"/>
              </a:rPr>
              <a:t>  ...</a:t>
            </a:r>
          </a:p>
          <a:p>
            <a:pPr>
              <a:lnSpc>
                <a:spcPct val="90000"/>
              </a:lnSpc>
              <a:spcAft>
                <a:spcPts val="600"/>
              </a:spcAft>
            </a:pPr>
            <a:r>
              <a:rPr lang="en-US" sz="32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8343709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a:t>node-haste to the rescue!</a:t>
            </a:r>
          </a:p>
        </p:txBody>
      </p:sp>
      <p:sp>
        <p:nvSpPr>
          <p:cNvPr id="4" name="Rectangle 3"/>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5" name="Rectangle 4"/>
          <p:cNvSpPr/>
          <p:nvPr/>
        </p:nvSpPr>
        <p:spPr>
          <a:xfrm>
            <a:off x="647033" y="3085508"/>
            <a:ext cx="11142407" cy="2062103"/>
          </a:xfrm>
          <a:prstGeom prst="rect">
            <a:avLst/>
          </a:prstGeom>
        </p:spPr>
        <p:txBody>
          <a:bodyPr wrap="square">
            <a:spAutoFit/>
          </a:bodyPr>
          <a:lstStyle/>
          <a:p>
            <a:pPr algn="ctr"/>
            <a:r>
              <a:rPr lang="en-US" sz="3200" i="1" dirty="0">
                <a:solidFill>
                  <a:schemeClr val="bg1"/>
                </a:solidFill>
                <a:latin typeface="+mj-lt"/>
              </a:rPr>
              <a:t>node-haste is a dependency management system for static resources for node.js. It provides the ability to statically resolve JavaScript module dependencies both for node module resolution and Facebook's haste module system.</a:t>
            </a:r>
          </a:p>
        </p:txBody>
      </p:sp>
    </p:spTree>
    <p:extLst>
      <p:ext uri="{BB962C8B-B14F-4D97-AF65-F5344CB8AC3E}">
        <p14:creationId xmlns:p14="http://schemas.microsoft.com/office/powerpoint/2010/main" val="24384238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How node-haste works</a:t>
            </a:r>
          </a:p>
        </p:txBody>
      </p:sp>
      <p:sp>
        <p:nvSpPr>
          <p:cNvPr id="4" name="Rectangle 3"/>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5" name="Rectangle 4"/>
          <p:cNvSpPr/>
          <p:nvPr/>
        </p:nvSpPr>
        <p:spPr>
          <a:xfrm>
            <a:off x="382985" y="1549266"/>
            <a:ext cx="9677649" cy="4696670"/>
          </a:xfrm>
          <a:prstGeom prst="rect">
            <a:avLst/>
          </a:prstGeom>
        </p:spPr>
        <p:txBody>
          <a:bodyPr wrap="none">
            <a:spAutoFit/>
          </a:bodyPr>
          <a:lstStyle/>
          <a:p>
            <a:pPr>
              <a:lnSpc>
                <a:spcPct val="90000"/>
              </a:lnSpc>
              <a:spcAft>
                <a:spcPts val="600"/>
              </a:spcAft>
            </a:pPr>
            <a:r>
              <a:rPr lang="en-US" sz="3200" dirty="0" err="1">
                <a:solidFill>
                  <a:schemeClr val="bg1"/>
                </a:solidFill>
                <a:latin typeface="Consolas" panose="020B0609020204030204" pitchFamily="49" charset="0"/>
              </a:rPr>
              <a:t>var</a:t>
            </a:r>
            <a:r>
              <a:rPr lang="en-US" sz="3200" dirty="0">
                <a:solidFill>
                  <a:schemeClr val="bg1"/>
                </a:solidFill>
                <a:latin typeface="Consolas" panose="020B0609020204030204" pitchFamily="49" charset="0"/>
              </a:rPr>
              <a:t> Foo = require('foo');</a:t>
            </a:r>
          </a:p>
          <a:p>
            <a:pPr>
              <a:lnSpc>
                <a:spcPct val="90000"/>
              </a:lnSpc>
              <a:spcAft>
                <a:spcPts val="600"/>
              </a:spcAft>
            </a:pPr>
            <a:endParaRPr lang="en-US" sz="3200" dirty="0">
              <a:solidFill>
                <a:schemeClr val="bg1"/>
              </a:solidFill>
              <a:latin typeface="Consolas" panose="020B0609020204030204" pitchFamily="49" charset="0"/>
            </a:endParaRPr>
          </a:p>
          <a:p>
            <a:pPr>
              <a:lnSpc>
                <a:spcPct val="90000"/>
              </a:lnSpc>
              <a:spcAft>
                <a:spcPts val="600"/>
              </a:spcAft>
            </a:pPr>
            <a:r>
              <a:rPr lang="en-US" sz="3200" dirty="0">
                <a:solidFill>
                  <a:schemeClr val="bg1"/>
                </a:solidFill>
                <a:latin typeface="Consolas" panose="020B0609020204030204" pitchFamily="49" charset="0"/>
              </a:rPr>
              <a:t>/**</a:t>
            </a:r>
          </a:p>
          <a:p>
            <a:pPr>
              <a:lnSpc>
                <a:spcPct val="90000"/>
              </a:lnSpc>
              <a:spcAft>
                <a:spcPts val="600"/>
              </a:spcAft>
            </a:pPr>
            <a:r>
              <a:rPr lang="en-US" sz="3200" dirty="0">
                <a:solidFill>
                  <a:schemeClr val="bg1"/>
                </a:solidFill>
                <a:latin typeface="Consolas" panose="020B0609020204030204" pitchFamily="49" charset="0"/>
              </a:rPr>
              <a:t> * Copyright (c) 2016-present, Eric Rozell</a:t>
            </a:r>
          </a:p>
          <a:p>
            <a:pPr>
              <a:lnSpc>
                <a:spcPct val="90000"/>
              </a:lnSpc>
              <a:spcAft>
                <a:spcPts val="600"/>
              </a:spcAft>
            </a:pPr>
            <a:r>
              <a:rPr lang="en-US" sz="3200" dirty="0">
                <a:solidFill>
                  <a:schemeClr val="bg1"/>
                </a:solidFill>
                <a:latin typeface="Consolas" panose="020B0609020204030204" pitchFamily="49" charset="0"/>
              </a:rPr>
              <a:t> *</a:t>
            </a:r>
          </a:p>
          <a:p>
            <a:pPr>
              <a:lnSpc>
                <a:spcPct val="90000"/>
              </a:lnSpc>
              <a:spcAft>
                <a:spcPts val="600"/>
              </a:spcAft>
            </a:pPr>
            <a:r>
              <a:rPr lang="en-US" sz="3200" dirty="0">
                <a:solidFill>
                  <a:schemeClr val="bg1"/>
                </a:solidFill>
                <a:latin typeface="Consolas" panose="020B0609020204030204" pitchFamily="49" charset="0"/>
              </a:rPr>
              <a:t> * @</a:t>
            </a:r>
            <a:r>
              <a:rPr lang="en-US" sz="3200" dirty="0" err="1">
                <a:solidFill>
                  <a:schemeClr val="bg1"/>
                </a:solidFill>
                <a:latin typeface="Consolas" panose="020B0609020204030204" pitchFamily="49" charset="0"/>
              </a:rPr>
              <a:t>providesModule</a:t>
            </a:r>
            <a:r>
              <a:rPr lang="en-US" sz="3200" dirty="0">
                <a:solidFill>
                  <a:schemeClr val="bg1"/>
                </a:solidFill>
                <a:latin typeface="Consolas" panose="020B0609020204030204" pitchFamily="49" charset="0"/>
              </a:rPr>
              <a:t> foo</a:t>
            </a:r>
          </a:p>
          <a:p>
            <a:pPr>
              <a:lnSpc>
                <a:spcPct val="90000"/>
              </a:lnSpc>
              <a:spcAft>
                <a:spcPts val="600"/>
              </a:spcAft>
            </a:pPr>
            <a:r>
              <a:rPr lang="en-US" sz="3200" dirty="0">
                <a:solidFill>
                  <a:schemeClr val="bg1"/>
                </a:solidFill>
                <a:latin typeface="Consolas" panose="020B0609020204030204" pitchFamily="49" charset="0"/>
              </a:rPr>
              <a:t> */</a:t>
            </a:r>
          </a:p>
          <a:p>
            <a:pPr>
              <a:lnSpc>
                <a:spcPct val="90000"/>
              </a:lnSpc>
              <a:spcAft>
                <a:spcPts val="600"/>
              </a:spcAft>
            </a:pPr>
            <a:endParaRPr lang="en-US" sz="3200" dirty="0">
              <a:solidFill>
                <a:schemeClr val="bg1"/>
              </a:solidFill>
              <a:latin typeface="Consolas" panose="020B0609020204030204" pitchFamily="49" charset="0"/>
            </a:endParaRPr>
          </a:p>
          <a:p>
            <a:pPr>
              <a:lnSpc>
                <a:spcPct val="90000"/>
              </a:lnSpc>
              <a:spcAft>
                <a:spcPts val="600"/>
              </a:spcAft>
            </a:pPr>
            <a:r>
              <a:rPr lang="en-US" sz="3200" dirty="0" err="1">
                <a:solidFill>
                  <a:schemeClr val="bg1"/>
                </a:solidFill>
                <a:latin typeface="Consolas" panose="020B0609020204030204" pitchFamily="49" charset="0"/>
              </a:rPr>
              <a:t>node_modules</a:t>
            </a:r>
            <a:r>
              <a:rPr lang="en-US" sz="3200" dirty="0">
                <a:solidFill>
                  <a:schemeClr val="bg1"/>
                </a:solidFill>
                <a:latin typeface="Consolas" panose="020B0609020204030204" pitchFamily="49" charset="0"/>
              </a:rPr>
              <a:t>/foo/index.js</a:t>
            </a:r>
          </a:p>
        </p:txBody>
      </p:sp>
    </p:spTree>
    <p:extLst>
      <p:ext uri="{BB962C8B-B14F-4D97-AF65-F5344CB8AC3E}">
        <p14:creationId xmlns:p14="http://schemas.microsoft.com/office/powerpoint/2010/main" val="1275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69405" y="201699"/>
            <a:ext cx="11008195"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a:ln w="3175">
                  <a:noFill/>
                </a:ln>
                <a:gradFill>
                  <a:gsLst>
                    <a:gs pos="5000">
                      <a:srgbClr val="626262"/>
                    </a:gs>
                    <a:gs pos="100000">
                      <a:srgbClr val="626262"/>
                    </a:gs>
                  </a:gsLst>
                  <a:lin ang="5400000" scaled="1"/>
                </a:gradFill>
                <a:latin typeface="Segoe UI Light"/>
                <a:ea typeface="Segoe UI" pitchFamily="34" charset="0"/>
                <a:cs typeface="Segoe UI" pitchFamily="34" charset="0"/>
              </a:rPr>
              <a:t>React Native for Universal Windows Platform</a:t>
            </a:r>
          </a:p>
        </p:txBody>
      </p:sp>
      <p:cxnSp>
        <p:nvCxnSpPr>
          <p:cNvPr id="33" name="Straight Connector 32" hidden="1"/>
          <p:cNvCxnSpPr/>
          <p:nvPr/>
        </p:nvCxnSpPr>
        <p:spPr>
          <a:xfrm>
            <a:off x="359334" y="2812525"/>
            <a:ext cx="11712930" cy="0"/>
          </a:xfrm>
          <a:prstGeom prst="line">
            <a:avLst/>
          </a:prstGeom>
          <a:ln>
            <a:solidFill>
              <a:schemeClr val="accent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097144" y="1552508"/>
            <a:ext cx="7961255" cy="4961431"/>
          </a:xfrm>
          <a:prstGeom prst="rect">
            <a:avLst/>
          </a:prstGeom>
        </p:spPr>
      </p:pic>
    </p:spTree>
    <p:extLst>
      <p:ext uri="{BB962C8B-B14F-4D97-AF65-F5344CB8AC3E}">
        <p14:creationId xmlns:p14="http://schemas.microsoft.com/office/powerpoint/2010/main" val="38540988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3" name="Title 2"/>
          <p:cNvSpPr>
            <a:spLocks noGrp="1"/>
          </p:cNvSpPr>
          <p:nvPr>
            <p:ph type="title"/>
          </p:nvPr>
        </p:nvSpPr>
        <p:spPr/>
        <p:txBody>
          <a:bodyPr/>
          <a:lstStyle/>
          <a:p>
            <a:r>
              <a:rPr lang="en-US" dirty="0"/>
              <a:t>Platform overrides with node-haste</a:t>
            </a:r>
          </a:p>
        </p:txBody>
      </p:sp>
      <p:grpSp>
        <p:nvGrpSpPr>
          <p:cNvPr id="13" name="Group 12"/>
          <p:cNvGrpSpPr/>
          <p:nvPr/>
        </p:nvGrpSpPr>
        <p:grpSpPr>
          <a:xfrm>
            <a:off x="2980684" y="2339257"/>
            <a:ext cx="6073800" cy="3468642"/>
            <a:chOff x="2980684" y="2339257"/>
            <a:chExt cx="6073800" cy="3468642"/>
          </a:xfrm>
        </p:grpSpPr>
        <p:sp>
          <p:nvSpPr>
            <p:cNvPr id="5" name="Rectangle 4"/>
            <p:cNvSpPr/>
            <p:nvPr/>
          </p:nvSpPr>
          <p:spPr>
            <a:xfrm>
              <a:off x="2980684" y="2339257"/>
              <a:ext cx="6073800" cy="3468642"/>
            </a:xfrm>
            <a:prstGeom prst="rect">
              <a:avLst/>
            </a:prstGeom>
          </p:spPr>
          <p:txBody>
            <a:bodyPr wrap="square">
              <a:spAutoFit/>
            </a:bodyPr>
            <a:lstStyle/>
            <a:p>
              <a:pPr>
                <a:lnSpc>
                  <a:spcPct val="90000"/>
                </a:lnSpc>
                <a:spcAft>
                  <a:spcPts val="600"/>
                </a:spcAft>
              </a:pPr>
              <a:r>
                <a:rPr lang="en-US" sz="3600" dirty="0">
                  <a:solidFill>
                    <a:schemeClr val="bg1"/>
                  </a:solidFill>
                  <a:latin typeface="Consolas" panose="020B0609020204030204" pitchFamily="49" charset="0"/>
                </a:rPr>
                <a:t>  </a:t>
              </a:r>
              <a:r>
                <a:rPr lang="en-US" sz="3600" dirty="0" err="1">
                  <a:solidFill>
                    <a:schemeClr val="bg1"/>
                  </a:solidFill>
                  <a:latin typeface="Consolas" panose="020B0609020204030204" pitchFamily="49" charset="0"/>
                </a:rPr>
                <a:t>node_modules</a:t>
              </a:r>
              <a:endParaRPr lang="en-US" sz="3600" dirty="0">
                <a:solidFill>
                  <a:schemeClr val="bg1"/>
                </a:solidFill>
                <a:latin typeface="Consolas" panose="020B0609020204030204" pitchFamily="49" charset="0"/>
              </a:endParaRPr>
            </a:p>
            <a:p>
              <a:pPr>
                <a:lnSpc>
                  <a:spcPct val="90000"/>
                </a:lnSpc>
                <a:spcAft>
                  <a:spcPts val="600"/>
                </a:spcAft>
              </a:pPr>
              <a:r>
                <a:rPr lang="en-US" sz="3600" dirty="0">
                  <a:solidFill>
                    <a:schemeClr val="bg1"/>
                  </a:solidFill>
                  <a:latin typeface="Consolas" panose="020B0609020204030204" pitchFamily="49" charset="0"/>
                </a:rPr>
                <a:t>    foo</a:t>
              </a:r>
            </a:p>
            <a:p>
              <a:pPr>
                <a:lnSpc>
                  <a:spcPct val="90000"/>
                </a:lnSpc>
                <a:spcAft>
                  <a:spcPts val="600"/>
                </a:spcAft>
              </a:pPr>
              <a:r>
                <a:rPr lang="en-US" sz="3600" dirty="0">
                  <a:solidFill>
                    <a:schemeClr val="bg1"/>
                  </a:solidFill>
                  <a:latin typeface="Consolas" panose="020B0609020204030204" pitchFamily="49" charset="0"/>
                </a:rPr>
                <a:t>      index.android.js</a:t>
              </a:r>
            </a:p>
            <a:p>
              <a:pPr>
                <a:lnSpc>
                  <a:spcPct val="90000"/>
                </a:lnSpc>
                <a:spcAft>
                  <a:spcPts val="600"/>
                </a:spcAft>
              </a:pPr>
              <a:r>
                <a:rPr lang="en-US" sz="3600" dirty="0">
                  <a:solidFill>
                    <a:schemeClr val="bg1"/>
                  </a:solidFill>
                  <a:latin typeface="Consolas" panose="020B0609020204030204" pitchFamily="49" charset="0"/>
                </a:rPr>
                <a:t>      index.js</a:t>
              </a:r>
            </a:p>
            <a:p>
              <a:pPr>
                <a:lnSpc>
                  <a:spcPct val="90000"/>
                </a:lnSpc>
                <a:spcAft>
                  <a:spcPts val="600"/>
                </a:spcAft>
              </a:pPr>
              <a:r>
                <a:rPr lang="en-US" sz="3600" dirty="0">
                  <a:solidFill>
                    <a:schemeClr val="bg1"/>
                  </a:solidFill>
                  <a:latin typeface="Consolas" panose="020B0609020204030204" pitchFamily="49" charset="0"/>
                </a:rPr>
                <a:t>      index.native.js</a:t>
              </a:r>
            </a:p>
            <a:p>
              <a:pPr>
                <a:lnSpc>
                  <a:spcPct val="90000"/>
                </a:lnSpc>
                <a:spcAft>
                  <a:spcPts val="600"/>
                </a:spcAft>
              </a:pPr>
              <a:r>
                <a:rPr lang="en-US" sz="3600" dirty="0">
                  <a:solidFill>
                    <a:schemeClr val="bg1"/>
                  </a:solidFill>
                  <a:latin typeface="Consolas" panose="020B0609020204030204" pitchFamily="49" charset="0"/>
                </a:rPr>
                <a:t>      index.windows.js</a:t>
              </a:r>
            </a:p>
          </p:txBody>
        </p:sp>
        <p:sp>
          <p:nvSpPr>
            <p:cNvPr id="11" name="Right Triangle 10"/>
            <p:cNvSpPr>
              <a:spLocks noChangeAspect="1"/>
            </p:cNvSpPr>
            <p:nvPr/>
          </p:nvSpPr>
          <p:spPr bwMode="auto">
            <a:xfrm rot="16200000">
              <a:off x="3265152" y="2502470"/>
              <a:ext cx="182880" cy="18661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ight Triangle 11"/>
            <p:cNvSpPr>
              <a:spLocks noChangeAspect="1"/>
            </p:cNvSpPr>
            <p:nvPr/>
          </p:nvSpPr>
          <p:spPr bwMode="auto">
            <a:xfrm rot="16200000">
              <a:off x="3765894" y="3077857"/>
              <a:ext cx="182880" cy="18661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95956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2" name="Text Placeholder 1"/>
          <p:cNvSpPr>
            <a:spLocks noGrp="1"/>
          </p:cNvSpPr>
          <p:nvPr>
            <p:ph type="body" sz="quarter" idx="10"/>
          </p:nvPr>
        </p:nvSpPr>
        <p:spPr>
          <a:xfrm>
            <a:off x="268198" y="1340692"/>
            <a:ext cx="11887200" cy="5478423"/>
          </a:xfrm>
        </p:spPr>
        <p:txBody>
          <a:bodyPr/>
          <a:lstStyle/>
          <a:p>
            <a:r>
              <a:rPr lang="en-US" b="1" dirty="0">
                <a:solidFill>
                  <a:schemeClr val="bg1"/>
                </a:solidFill>
              </a:rPr>
              <a:t>JavaScript engine</a:t>
            </a:r>
          </a:p>
          <a:p>
            <a:r>
              <a:rPr lang="en-US" b="1" dirty="0">
                <a:solidFill>
                  <a:schemeClr val="bg1"/>
                </a:solidFill>
              </a:rPr>
              <a:t>Thread queues</a:t>
            </a:r>
          </a:p>
          <a:p>
            <a:r>
              <a:rPr lang="en-US" b="1" dirty="0">
                <a:solidFill>
                  <a:schemeClr val="bg1"/>
                </a:solidFill>
              </a:rPr>
              <a:t>Native bridge and module registry</a:t>
            </a:r>
          </a:p>
          <a:p>
            <a:r>
              <a:rPr lang="en-US" b="1" dirty="0" err="1">
                <a:solidFill>
                  <a:schemeClr val="bg1"/>
                </a:solidFill>
              </a:rPr>
              <a:t>UIManager</a:t>
            </a:r>
            <a:r>
              <a:rPr lang="en-US" b="1" dirty="0">
                <a:solidFill>
                  <a:schemeClr val="bg1"/>
                </a:solidFill>
              </a:rPr>
              <a:t> module and core components</a:t>
            </a:r>
          </a:p>
          <a:p>
            <a:r>
              <a:rPr lang="en-US" b="1" dirty="0">
                <a:solidFill>
                  <a:schemeClr val="bg1"/>
                </a:solidFill>
              </a:rPr>
              <a:t>Flexbox and styling</a:t>
            </a:r>
          </a:p>
          <a:p>
            <a:r>
              <a:rPr lang="en-US" b="1" dirty="0">
                <a:solidFill>
                  <a:schemeClr val="bg1"/>
                </a:solidFill>
              </a:rPr>
              <a:t>Touch and user input handling</a:t>
            </a:r>
          </a:p>
          <a:p>
            <a:r>
              <a:rPr lang="en-US" b="1" dirty="0">
                <a:solidFill>
                  <a:schemeClr val="bg1"/>
                </a:solidFill>
              </a:rPr>
              <a:t>JavaScript customization</a:t>
            </a:r>
          </a:p>
          <a:p>
            <a:r>
              <a:rPr lang="en-US" dirty="0">
                <a:solidFill>
                  <a:schemeClr val="accent1">
                    <a:lumMod val="25000"/>
                    <a:lumOff val="75000"/>
                  </a:schemeClr>
                </a:solidFill>
              </a:rPr>
              <a:t>Developer support and CLI</a:t>
            </a:r>
          </a:p>
        </p:txBody>
      </p:sp>
      <p:sp>
        <p:nvSpPr>
          <p:cNvPr id="3" name="Title 2"/>
          <p:cNvSpPr>
            <a:spLocks noGrp="1"/>
          </p:cNvSpPr>
          <p:nvPr>
            <p:ph type="title"/>
          </p:nvPr>
        </p:nvSpPr>
        <p:spPr/>
        <p:txBody>
          <a:bodyPr/>
          <a:lstStyle/>
          <a:p>
            <a:r>
              <a:rPr lang="en-US" dirty="0"/>
              <a:t>React Native Platform Extension Architecture</a:t>
            </a:r>
          </a:p>
        </p:txBody>
      </p:sp>
    </p:spTree>
    <p:extLst>
      <p:ext uri="{BB962C8B-B14F-4D97-AF65-F5344CB8AC3E}">
        <p14:creationId xmlns:p14="http://schemas.microsoft.com/office/powerpoint/2010/main" val="504686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childTnLst>
                                    <p:set>
                                      <p:cBhvr override="childStyle">
                                        <p:cTn id="6" dur="indefinite"/>
                                        <p:tgtEl>
                                          <p:spTgt spid="2">
                                            <p:txEl>
                                              <p:pRg st="7" end="7"/>
                                            </p:txEl>
                                          </p:spTgt>
                                        </p:tgtEl>
                                        <p:attrNameLst>
                                          <p:attrName>style.fontWeight</p:attrName>
                                        </p:attrNameLst>
                                      </p:cBhvr>
                                      <p:to>
                                        <p:strVal val="bold"/>
                                      </p:to>
                                    </p:set>
                                  </p:childTnLst>
                                </p:cTn>
                              </p:par>
                              <p:par>
                                <p:cTn id="7" presetID="19" presetClass="emph" presetSubtype="0" fill="hold" nodeType="withEffect">
                                  <p:stCondLst>
                                    <p:cond delay="0"/>
                                  </p:stCondLst>
                                  <p:childTnLst>
                                    <p:animClr clrSpc="rgb" dir="cw">
                                      <p:cBhvr override="childStyle">
                                        <p:cTn id="8" dur="500" fill="hold"/>
                                        <p:tgtEl>
                                          <p:spTgt spid="2">
                                            <p:txEl>
                                              <p:pRg st="7" end="7"/>
                                            </p:txEl>
                                          </p:spTgt>
                                        </p:tgtEl>
                                        <p:attrNameLst>
                                          <p:attrName>style.color</p:attrName>
                                        </p:attrNameLst>
                                      </p:cBhvr>
                                      <p:to>
                                        <a:srgbClr val="FFFFFF"/>
                                      </p:to>
                                    </p:animClr>
                                    <p:animClr clrSpc="rgb" dir="cw">
                                      <p:cBhvr>
                                        <p:cTn id="9" dur="500" fill="hold"/>
                                        <p:tgtEl>
                                          <p:spTgt spid="2">
                                            <p:txEl>
                                              <p:pRg st="7" end="7"/>
                                            </p:txEl>
                                          </p:spTgt>
                                        </p:tgtEl>
                                        <p:attrNameLst>
                                          <p:attrName>fillcolor</p:attrName>
                                        </p:attrNameLst>
                                      </p:cBhvr>
                                      <p:to>
                                        <a:srgbClr val="FFFFFF"/>
                                      </p:to>
                                    </p:animClr>
                                    <p:set>
                                      <p:cBhvr>
                                        <p:cTn id="10" dur="500" fill="hold"/>
                                        <p:tgtEl>
                                          <p:spTgt spid="2">
                                            <p:txEl>
                                              <p:pRg st="7" end="7"/>
                                            </p:txEl>
                                          </p:spTgt>
                                        </p:tgtEl>
                                        <p:attrNameLst>
                                          <p:attrName>fill.type</p:attrName>
                                        </p:attrNameLst>
                                      </p:cBhvr>
                                      <p:to>
                                        <p:strVal val="solid"/>
                                      </p:to>
                                    </p:set>
                                    <p:set>
                                      <p:cBhvr>
                                        <p:cTn id="11" dur="500" fill="hold"/>
                                        <p:tgtEl>
                                          <p:spTgt spid="2">
                                            <p:txEl>
                                              <p:pRg st="7" end="7"/>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9804" y="604014"/>
            <a:ext cx="2979257" cy="5507805"/>
          </a:xfrm>
          <a:prstGeom prst="rect">
            <a:avLst/>
          </a:prstGeom>
        </p:spPr>
      </p:pic>
      <p:pic>
        <p:nvPicPr>
          <p:cNvPr id="2" name="Picture 1"/>
          <p:cNvPicPr>
            <a:picLocks noChangeAspect="1"/>
          </p:cNvPicPr>
          <p:nvPr/>
        </p:nvPicPr>
        <p:blipFill>
          <a:blip r:embed="rId3"/>
          <a:stretch>
            <a:fillRect/>
          </a:stretch>
        </p:blipFill>
        <p:spPr>
          <a:xfrm>
            <a:off x="3529812" y="583543"/>
            <a:ext cx="8674432" cy="5548745"/>
          </a:xfrm>
          <a:prstGeom prst="rect">
            <a:avLst/>
          </a:prstGeom>
        </p:spPr>
      </p:pic>
    </p:spTree>
    <p:extLst>
      <p:ext uri="{BB962C8B-B14F-4D97-AF65-F5344CB8AC3E}">
        <p14:creationId xmlns:p14="http://schemas.microsoft.com/office/powerpoint/2010/main" val="11190020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2" name="Text Placeholder 1"/>
          <p:cNvSpPr>
            <a:spLocks noGrp="1"/>
          </p:cNvSpPr>
          <p:nvPr>
            <p:ph type="body" sz="quarter" idx="10"/>
          </p:nvPr>
        </p:nvSpPr>
        <p:spPr>
          <a:xfrm>
            <a:off x="274638" y="1546755"/>
            <a:ext cx="11887200" cy="5004447"/>
          </a:xfrm>
        </p:spPr>
        <p:txBody>
          <a:bodyPr/>
          <a:lstStyle/>
          <a:p>
            <a:pPr marL="0" indent="0">
              <a:buNone/>
            </a:pPr>
            <a:r>
              <a:rPr lang="en-US" dirty="0">
                <a:solidFill>
                  <a:schemeClr val="bg1"/>
                </a:solidFill>
              </a:rPr>
              <a:t>React Native CLI includes tools for…</a:t>
            </a:r>
          </a:p>
          <a:p>
            <a:r>
              <a:rPr lang="en-US" sz="3600" dirty="0">
                <a:solidFill>
                  <a:schemeClr val="bg1"/>
                </a:solidFill>
              </a:rPr>
              <a:t>Initializing projects</a:t>
            </a:r>
          </a:p>
          <a:p>
            <a:r>
              <a:rPr lang="en-US" sz="3600" dirty="0">
                <a:solidFill>
                  <a:schemeClr val="bg1"/>
                </a:solidFill>
              </a:rPr>
              <a:t>Capturing logs</a:t>
            </a:r>
          </a:p>
          <a:p>
            <a:r>
              <a:rPr lang="en-US" sz="3600" dirty="0">
                <a:solidFill>
                  <a:schemeClr val="bg1"/>
                </a:solidFill>
              </a:rPr>
              <a:t>Build and run</a:t>
            </a:r>
          </a:p>
          <a:p>
            <a:r>
              <a:rPr lang="en-US" sz="3600" dirty="0">
                <a:solidFill>
                  <a:schemeClr val="bg1"/>
                </a:solidFill>
              </a:rPr>
              <a:t>Bundle</a:t>
            </a:r>
          </a:p>
          <a:p>
            <a:r>
              <a:rPr lang="en-US" sz="3600" dirty="0">
                <a:solidFill>
                  <a:schemeClr val="bg1"/>
                </a:solidFill>
              </a:rPr>
              <a:t>Link</a:t>
            </a:r>
          </a:p>
          <a:p>
            <a:r>
              <a:rPr lang="en-US" sz="3600" dirty="0">
                <a:solidFill>
                  <a:schemeClr val="bg1"/>
                </a:solidFill>
              </a:rPr>
              <a:t>Upgrade</a:t>
            </a:r>
          </a:p>
          <a:p>
            <a:r>
              <a:rPr lang="en-US" sz="3600" dirty="0">
                <a:solidFill>
                  <a:schemeClr val="bg1"/>
                </a:solidFill>
              </a:rPr>
              <a:t>Etc.</a:t>
            </a:r>
          </a:p>
        </p:txBody>
      </p:sp>
      <p:sp>
        <p:nvSpPr>
          <p:cNvPr id="3" name="Title 2"/>
          <p:cNvSpPr>
            <a:spLocks noGrp="1"/>
          </p:cNvSpPr>
          <p:nvPr>
            <p:ph type="title"/>
          </p:nvPr>
        </p:nvSpPr>
        <p:spPr/>
        <p:txBody>
          <a:bodyPr/>
          <a:lstStyle/>
          <a:p>
            <a:r>
              <a:rPr lang="en-US" dirty="0"/>
              <a:t>React Native CLI Architecture</a:t>
            </a:r>
          </a:p>
        </p:txBody>
      </p:sp>
    </p:spTree>
    <p:extLst>
      <p:ext uri="{BB962C8B-B14F-4D97-AF65-F5344CB8AC3E}">
        <p14:creationId xmlns:p14="http://schemas.microsoft.com/office/powerpoint/2010/main" val="40703843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3" name="Title 2"/>
          <p:cNvSpPr>
            <a:spLocks noGrp="1"/>
          </p:cNvSpPr>
          <p:nvPr>
            <p:ph type="title"/>
          </p:nvPr>
        </p:nvSpPr>
        <p:spPr/>
        <p:txBody>
          <a:bodyPr/>
          <a:lstStyle/>
          <a:p>
            <a:r>
              <a:rPr lang="en-US" dirty="0"/>
              <a:t>React Native CLI Architecture</a:t>
            </a:r>
          </a:p>
        </p:txBody>
      </p:sp>
      <p:pic>
        <p:nvPicPr>
          <p:cNvPr id="1026" name="Picture 2" descr="https://camo.githubusercontent.com/9b7152bc6c5ca19ea470aae7860617840f65ce19/687474703a2f2f7331382e706f7374696d672e6f72672f6578376f6c61646a742f6c6f676f726e706d5f66696e616c34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530" y="2833089"/>
            <a:ext cx="6096000" cy="1457326"/>
          </a:xfrm>
          <a:prstGeom prst="rect">
            <a:avLst/>
          </a:prstGeom>
          <a:noFill/>
          <a:extLst>
            <a:ext uri="{909E8E84-426E-40DD-AFC4-6F175D3DCCD1}">
              <a14:hiddenFill xmlns:a14="http://schemas.microsoft.com/office/drawing/2010/main">
                <a:solidFill>
                  <a:srgbClr val="FFFFFF"/>
                </a:solidFill>
              </a14:hiddenFill>
            </a:ext>
          </a:extLst>
        </p:spPr>
      </p:pic>
      <p:sp>
        <p:nvSpPr>
          <p:cNvPr id="6" name="Heart 5"/>
          <p:cNvSpPr/>
          <p:nvPr/>
        </p:nvSpPr>
        <p:spPr bwMode="auto">
          <a:xfrm>
            <a:off x="1869245" y="2775779"/>
            <a:ext cx="1885308" cy="1571947"/>
          </a:xfrm>
          <a:prstGeom prst="hear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4283260" y="4700674"/>
            <a:ext cx="38699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(now just react-native-cli)</a:t>
            </a:r>
          </a:p>
        </p:txBody>
      </p:sp>
    </p:spTree>
    <p:extLst>
      <p:ext uri="{BB962C8B-B14F-4D97-AF65-F5344CB8AC3E}">
        <p14:creationId xmlns:p14="http://schemas.microsoft.com/office/powerpoint/2010/main" val="3092654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2" name="Text Placeholder 1"/>
          <p:cNvSpPr>
            <a:spLocks noGrp="1"/>
          </p:cNvSpPr>
          <p:nvPr>
            <p:ph type="body" sz="quarter" idx="10"/>
          </p:nvPr>
        </p:nvSpPr>
        <p:spPr>
          <a:xfrm>
            <a:off x="274638" y="1546755"/>
            <a:ext cx="11887200" cy="4973669"/>
          </a:xfrm>
        </p:spPr>
        <p:txBody>
          <a:bodyPr/>
          <a:lstStyle/>
          <a:p>
            <a:pPr marL="0" indent="0">
              <a:buNone/>
            </a:pPr>
            <a:r>
              <a:rPr lang="en-US" b="1" dirty="0">
                <a:solidFill>
                  <a:schemeClr val="bg1"/>
                </a:solidFill>
              </a:rPr>
              <a:t>Global CLI </a:t>
            </a:r>
            <a:r>
              <a:rPr lang="en-US" dirty="0">
                <a:solidFill>
                  <a:schemeClr val="bg1"/>
                </a:solidFill>
                <a:sym typeface="Wingdings" panose="05000000000000000000" pitchFamily="2" charset="2"/>
              </a:rPr>
              <a:t>- </a:t>
            </a:r>
            <a:r>
              <a:rPr lang="en-US" dirty="0" err="1">
                <a:solidFill>
                  <a:schemeClr val="bg1"/>
                </a:solidFill>
              </a:rPr>
              <a:t>rnpm</a:t>
            </a:r>
            <a:r>
              <a:rPr lang="en-US" dirty="0">
                <a:solidFill>
                  <a:schemeClr val="bg1"/>
                </a:solidFill>
              </a:rPr>
              <a:t>-plugin-windows</a:t>
            </a:r>
          </a:p>
          <a:p>
            <a:r>
              <a:rPr lang="en-US" sz="3600" dirty="0">
                <a:solidFill>
                  <a:schemeClr val="bg1"/>
                </a:solidFill>
              </a:rPr>
              <a:t>Acts as version selector for react-native-windows package</a:t>
            </a:r>
          </a:p>
          <a:p>
            <a:r>
              <a:rPr lang="en-US" sz="3600" dirty="0">
                <a:solidFill>
                  <a:schemeClr val="bg1"/>
                </a:solidFill>
              </a:rPr>
              <a:t>Exposes `windows` command, proxies to generator in react-native-windows package</a:t>
            </a:r>
          </a:p>
          <a:p>
            <a:endParaRPr lang="en-US" sz="3600" dirty="0">
              <a:solidFill>
                <a:schemeClr val="bg1"/>
              </a:solidFill>
            </a:endParaRPr>
          </a:p>
          <a:p>
            <a:pPr marL="0" indent="0">
              <a:buNone/>
            </a:pPr>
            <a:r>
              <a:rPr lang="en-US" b="1" dirty="0">
                <a:solidFill>
                  <a:schemeClr val="bg1"/>
                </a:solidFill>
              </a:rPr>
              <a:t>Local CLI </a:t>
            </a:r>
            <a:r>
              <a:rPr lang="en-US" dirty="0">
                <a:solidFill>
                  <a:schemeClr val="bg1"/>
                </a:solidFill>
                <a:sym typeface="Wingdings" panose="05000000000000000000" pitchFamily="2" charset="2"/>
              </a:rPr>
              <a:t>-</a:t>
            </a:r>
            <a:r>
              <a:rPr lang="en-US" dirty="0">
                <a:solidFill>
                  <a:schemeClr val="bg1"/>
                </a:solidFill>
              </a:rPr>
              <a:t> react-native-windows</a:t>
            </a:r>
          </a:p>
          <a:p>
            <a:r>
              <a:rPr lang="en-US" dirty="0">
                <a:solidFill>
                  <a:schemeClr val="bg1"/>
                </a:solidFill>
              </a:rPr>
              <a:t>Exposes platform-specific command plugins through </a:t>
            </a:r>
            <a:r>
              <a:rPr lang="en-US" dirty="0" err="1">
                <a:solidFill>
                  <a:schemeClr val="bg1"/>
                </a:solidFill>
              </a:rPr>
              <a:t>package.json</a:t>
            </a:r>
            <a:r>
              <a:rPr lang="en-US" dirty="0">
                <a:solidFill>
                  <a:schemeClr val="bg1"/>
                </a:solidFill>
              </a:rPr>
              <a:t> (e.g., `run-windows`)</a:t>
            </a:r>
          </a:p>
        </p:txBody>
      </p:sp>
      <p:sp>
        <p:nvSpPr>
          <p:cNvPr id="3" name="Title 2"/>
          <p:cNvSpPr>
            <a:spLocks noGrp="1"/>
          </p:cNvSpPr>
          <p:nvPr>
            <p:ph type="title"/>
          </p:nvPr>
        </p:nvSpPr>
        <p:spPr/>
        <p:txBody>
          <a:bodyPr/>
          <a:lstStyle/>
          <a:p>
            <a:r>
              <a:rPr lang="en-US" dirty="0"/>
              <a:t>React Native CLI Architecture</a:t>
            </a:r>
          </a:p>
        </p:txBody>
      </p:sp>
    </p:spTree>
    <p:extLst>
      <p:ext uri="{BB962C8B-B14F-4D97-AF65-F5344CB8AC3E}">
        <p14:creationId xmlns:p14="http://schemas.microsoft.com/office/powerpoint/2010/main" val="21878260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60400" y="128381"/>
            <a:ext cx="11297920" cy="6736255"/>
          </a:xfrm>
          <a:prstGeom prst="rect">
            <a:avLst/>
          </a:prstGeom>
        </p:spPr>
      </p:pic>
      <p:sp>
        <p:nvSpPr>
          <p:cNvPr id="7" name="TextBox 6"/>
          <p:cNvSpPr txBox="1"/>
          <p:nvPr/>
        </p:nvSpPr>
        <p:spPr>
          <a:xfrm>
            <a:off x="660400" y="640080"/>
            <a:ext cx="3640051" cy="3339376"/>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chemeClr val="bg1"/>
                </a:solidFill>
                <a:latin typeface="Consolas" panose="020B0609020204030204" pitchFamily="49" charset="0"/>
              </a:rPr>
              <a:t>c:\src&gt;</a:t>
            </a:r>
          </a:p>
          <a:p>
            <a:pPr>
              <a:lnSpc>
                <a:spcPct val="90000"/>
              </a:lnSpc>
              <a:spcAft>
                <a:spcPts val="600"/>
              </a:spcAft>
            </a:pPr>
            <a:r>
              <a:rPr lang="en-US" sz="3200" dirty="0">
                <a:solidFill>
                  <a:schemeClr val="bg1"/>
                </a:solidFill>
                <a:latin typeface="Consolas" panose="020B0609020204030204" pitchFamily="49" charset="0"/>
              </a:rPr>
              <a:t>c:\src&gt;</a:t>
            </a:r>
          </a:p>
          <a:p>
            <a:pPr>
              <a:lnSpc>
                <a:spcPct val="90000"/>
              </a:lnSpc>
              <a:spcAft>
                <a:spcPts val="600"/>
              </a:spcAft>
            </a:pPr>
            <a:r>
              <a:rPr lang="en-US" sz="3200" dirty="0">
                <a:solidFill>
                  <a:schemeClr val="bg1"/>
                </a:solidFill>
                <a:latin typeface="Consolas" panose="020B0609020204030204" pitchFamily="49" charset="0"/>
              </a:rPr>
              <a:t>c:\src&gt;</a:t>
            </a:r>
          </a:p>
          <a:p>
            <a:pPr>
              <a:lnSpc>
                <a:spcPct val="90000"/>
              </a:lnSpc>
              <a:spcAft>
                <a:spcPts val="600"/>
              </a:spcAft>
            </a:pPr>
            <a:r>
              <a:rPr lang="en-US" sz="3200" dirty="0">
                <a:solidFill>
                  <a:schemeClr val="bg1"/>
                </a:solidFill>
                <a:latin typeface="Consolas" panose="020B0609020204030204" pitchFamily="49" charset="0"/>
              </a:rPr>
              <a:t>c:\src\myapp&gt;</a:t>
            </a:r>
          </a:p>
          <a:p>
            <a:pPr>
              <a:lnSpc>
                <a:spcPct val="90000"/>
              </a:lnSpc>
              <a:spcAft>
                <a:spcPts val="600"/>
              </a:spcAft>
            </a:pPr>
            <a:r>
              <a:rPr lang="en-US" sz="3200" dirty="0">
                <a:solidFill>
                  <a:schemeClr val="bg1"/>
                </a:solidFill>
                <a:latin typeface="Consolas" panose="020B0609020204030204" pitchFamily="49" charset="0"/>
              </a:rPr>
              <a:t>c:\src\myapp&gt;</a:t>
            </a:r>
          </a:p>
          <a:p>
            <a:pPr>
              <a:lnSpc>
                <a:spcPct val="90000"/>
              </a:lnSpc>
              <a:spcAft>
                <a:spcPts val="600"/>
              </a:spcAft>
            </a:pPr>
            <a:r>
              <a:rPr lang="en-US" sz="3200" dirty="0">
                <a:solidFill>
                  <a:schemeClr val="bg1"/>
                </a:solidFill>
                <a:latin typeface="Consolas" panose="020B0609020204030204" pitchFamily="49" charset="0"/>
              </a:rPr>
              <a:t>c:\src\myapp&gt;</a:t>
            </a:r>
          </a:p>
        </p:txBody>
      </p:sp>
      <p:sp>
        <p:nvSpPr>
          <p:cNvPr id="8" name="Rectangle 7"/>
          <p:cNvSpPr/>
          <p:nvPr/>
        </p:nvSpPr>
        <p:spPr>
          <a:xfrm>
            <a:off x="2319232" y="754383"/>
            <a:ext cx="5835252" cy="535531"/>
          </a:xfrm>
          <a:prstGeom prst="rect">
            <a:avLst/>
          </a:prstGeom>
        </p:spPr>
        <p:txBody>
          <a:bodyPr wrap="none">
            <a:spAutoFit/>
          </a:bodyPr>
          <a:lstStyle/>
          <a:p>
            <a:pPr>
              <a:lnSpc>
                <a:spcPct val="90000"/>
              </a:lnSpc>
              <a:spcAft>
                <a:spcPts val="600"/>
              </a:spcAft>
            </a:pPr>
            <a:r>
              <a:rPr lang="en-US" sz="3200" dirty="0" err="1">
                <a:solidFill>
                  <a:schemeClr val="bg1"/>
                </a:solidFill>
                <a:latin typeface="Consolas" panose="020B0609020204030204" pitchFamily="49" charset="0"/>
              </a:rPr>
              <a:t>npm</a:t>
            </a:r>
            <a:r>
              <a:rPr lang="en-US" sz="3200" dirty="0">
                <a:solidFill>
                  <a:schemeClr val="bg1"/>
                </a:solidFill>
                <a:latin typeface="Consolas" panose="020B0609020204030204" pitchFamily="49" charset="0"/>
              </a:rPr>
              <a:t> </a:t>
            </a:r>
            <a:r>
              <a:rPr lang="en-US" sz="3200" dirty="0" err="1">
                <a:solidFill>
                  <a:schemeClr val="bg1"/>
                </a:solidFill>
                <a:latin typeface="Consolas" panose="020B0609020204030204" pitchFamily="49" charset="0"/>
              </a:rPr>
              <a:t>i</a:t>
            </a:r>
            <a:r>
              <a:rPr lang="en-US" sz="3200" dirty="0">
                <a:solidFill>
                  <a:schemeClr val="bg1"/>
                </a:solidFill>
                <a:latin typeface="Consolas" panose="020B0609020204030204" pitchFamily="49" charset="0"/>
              </a:rPr>
              <a:t> –g react-native-cli</a:t>
            </a:r>
          </a:p>
        </p:txBody>
      </p:sp>
      <p:sp>
        <p:nvSpPr>
          <p:cNvPr id="10" name="Rectangle 9"/>
          <p:cNvSpPr/>
          <p:nvPr/>
        </p:nvSpPr>
        <p:spPr>
          <a:xfrm>
            <a:off x="2319232" y="1275427"/>
            <a:ext cx="5383205" cy="535531"/>
          </a:xfrm>
          <a:prstGeom prst="rect">
            <a:avLst/>
          </a:prstGeom>
        </p:spPr>
        <p:txBody>
          <a:bodyPr wrap="none">
            <a:spAutoFit/>
          </a:bodyPr>
          <a:lstStyle/>
          <a:p>
            <a:pPr>
              <a:lnSpc>
                <a:spcPct val="90000"/>
              </a:lnSpc>
              <a:spcAft>
                <a:spcPts val="600"/>
              </a:spcAft>
            </a:pPr>
            <a:r>
              <a:rPr lang="en-US" sz="3200" dirty="0">
                <a:solidFill>
                  <a:schemeClr val="bg1"/>
                </a:solidFill>
                <a:latin typeface="Consolas" panose="020B0609020204030204" pitchFamily="49" charset="0"/>
              </a:rPr>
              <a:t>react-native </a:t>
            </a:r>
            <a:r>
              <a:rPr lang="en-US" sz="3200" dirty="0" err="1">
                <a:solidFill>
                  <a:schemeClr val="bg1"/>
                </a:solidFill>
                <a:latin typeface="Consolas" panose="020B0609020204030204" pitchFamily="49" charset="0"/>
              </a:rPr>
              <a:t>init</a:t>
            </a:r>
            <a:r>
              <a:rPr lang="en-US" sz="3200" dirty="0">
                <a:solidFill>
                  <a:schemeClr val="bg1"/>
                </a:solidFill>
                <a:latin typeface="Consolas" panose="020B0609020204030204" pitchFamily="49" charset="0"/>
              </a:rPr>
              <a:t> </a:t>
            </a:r>
            <a:r>
              <a:rPr lang="en-US" sz="3200" dirty="0" err="1">
                <a:solidFill>
                  <a:schemeClr val="bg1"/>
                </a:solidFill>
                <a:latin typeface="Consolas" panose="020B0609020204030204" pitchFamily="49" charset="0"/>
              </a:rPr>
              <a:t>myapp</a:t>
            </a:r>
            <a:endParaRPr lang="en-US" sz="3200" dirty="0">
              <a:solidFill>
                <a:schemeClr val="bg1"/>
              </a:solidFill>
              <a:latin typeface="Consolas" panose="020B0609020204030204" pitchFamily="49" charset="0"/>
            </a:endParaRPr>
          </a:p>
        </p:txBody>
      </p:sp>
      <p:sp>
        <p:nvSpPr>
          <p:cNvPr id="11" name="Rectangle 10"/>
          <p:cNvSpPr/>
          <p:nvPr/>
        </p:nvSpPr>
        <p:spPr>
          <a:xfrm>
            <a:off x="2319232" y="1774237"/>
            <a:ext cx="1992853" cy="535531"/>
          </a:xfrm>
          <a:prstGeom prst="rect">
            <a:avLst/>
          </a:prstGeom>
        </p:spPr>
        <p:txBody>
          <a:bodyPr wrap="none">
            <a:spAutoFit/>
          </a:bodyPr>
          <a:lstStyle/>
          <a:p>
            <a:pPr>
              <a:lnSpc>
                <a:spcPct val="90000"/>
              </a:lnSpc>
              <a:spcAft>
                <a:spcPts val="600"/>
              </a:spcAft>
            </a:pPr>
            <a:r>
              <a:rPr lang="en-US" sz="3200" dirty="0">
                <a:solidFill>
                  <a:schemeClr val="bg1"/>
                </a:solidFill>
                <a:latin typeface="Consolas" panose="020B0609020204030204" pitchFamily="49" charset="0"/>
              </a:rPr>
              <a:t>cd </a:t>
            </a:r>
            <a:r>
              <a:rPr lang="en-US" sz="3200" dirty="0" err="1">
                <a:solidFill>
                  <a:schemeClr val="bg1"/>
                </a:solidFill>
                <a:latin typeface="Consolas" panose="020B0609020204030204" pitchFamily="49" charset="0"/>
              </a:rPr>
              <a:t>myapp</a:t>
            </a:r>
            <a:endParaRPr lang="en-US" sz="3200" dirty="0">
              <a:solidFill>
                <a:schemeClr val="bg1"/>
              </a:solidFill>
              <a:latin typeface="Consolas" panose="020B0609020204030204" pitchFamily="49" charset="0"/>
            </a:endParaRPr>
          </a:p>
        </p:txBody>
      </p:sp>
      <p:sp>
        <p:nvSpPr>
          <p:cNvPr id="12" name="Rectangle 11"/>
          <p:cNvSpPr/>
          <p:nvPr/>
        </p:nvSpPr>
        <p:spPr>
          <a:xfrm>
            <a:off x="3660079" y="2309768"/>
            <a:ext cx="8321509" cy="535531"/>
          </a:xfrm>
          <a:prstGeom prst="rect">
            <a:avLst/>
          </a:prstGeom>
        </p:spPr>
        <p:txBody>
          <a:bodyPr wrap="none">
            <a:spAutoFit/>
          </a:bodyPr>
          <a:lstStyle/>
          <a:p>
            <a:pPr>
              <a:lnSpc>
                <a:spcPct val="90000"/>
              </a:lnSpc>
              <a:spcAft>
                <a:spcPts val="600"/>
              </a:spcAft>
            </a:pPr>
            <a:r>
              <a:rPr lang="en-US" sz="3200" dirty="0" err="1">
                <a:solidFill>
                  <a:schemeClr val="bg1"/>
                </a:solidFill>
                <a:latin typeface="Consolas" panose="020B0609020204030204" pitchFamily="49" charset="0"/>
              </a:rPr>
              <a:t>npm</a:t>
            </a:r>
            <a:r>
              <a:rPr lang="en-US" sz="3200" dirty="0">
                <a:solidFill>
                  <a:schemeClr val="bg1"/>
                </a:solidFill>
                <a:latin typeface="Consolas" panose="020B0609020204030204" pitchFamily="49" charset="0"/>
              </a:rPr>
              <a:t> </a:t>
            </a:r>
            <a:r>
              <a:rPr lang="en-US" sz="3200" dirty="0" err="1">
                <a:solidFill>
                  <a:schemeClr val="bg1"/>
                </a:solidFill>
                <a:latin typeface="Consolas" panose="020B0609020204030204" pitchFamily="49" charset="0"/>
              </a:rPr>
              <a:t>i</a:t>
            </a:r>
            <a:r>
              <a:rPr lang="en-US" sz="3200" dirty="0">
                <a:solidFill>
                  <a:schemeClr val="bg1"/>
                </a:solidFill>
                <a:latin typeface="Consolas" panose="020B0609020204030204" pitchFamily="49" charset="0"/>
              </a:rPr>
              <a:t> --save-dev </a:t>
            </a:r>
            <a:r>
              <a:rPr lang="en-US" sz="3200" dirty="0" err="1">
                <a:solidFill>
                  <a:schemeClr val="bg1"/>
                </a:solidFill>
                <a:latin typeface="Consolas" panose="020B0609020204030204" pitchFamily="49" charset="0"/>
              </a:rPr>
              <a:t>rnpm</a:t>
            </a:r>
            <a:r>
              <a:rPr lang="en-US" sz="3200" dirty="0">
                <a:solidFill>
                  <a:schemeClr val="bg1"/>
                </a:solidFill>
                <a:latin typeface="Consolas" panose="020B0609020204030204" pitchFamily="49" charset="0"/>
              </a:rPr>
              <a:t>-plugin-windows</a:t>
            </a:r>
          </a:p>
        </p:txBody>
      </p:sp>
      <p:sp>
        <p:nvSpPr>
          <p:cNvPr id="13" name="Rectangle 12"/>
          <p:cNvSpPr/>
          <p:nvPr/>
        </p:nvSpPr>
        <p:spPr>
          <a:xfrm>
            <a:off x="3660079" y="2808578"/>
            <a:ext cx="4705134" cy="535531"/>
          </a:xfrm>
          <a:prstGeom prst="rect">
            <a:avLst/>
          </a:prstGeom>
        </p:spPr>
        <p:txBody>
          <a:bodyPr wrap="none">
            <a:spAutoFit/>
          </a:bodyPr>
          <a:lstStyle/>
          <a:p>
            <a:pPr>
              <a:lnSpc>
                <a:spcPct val="90000"/>
              </a:lnSpc>
              <a:spcAft>
                <a:spcPts val="600"/>
              </a:spcAft>
            </a:pPr>
            <a:r>
              <a:rPr lang="en-US" sz="3200" dirty="0">
                <a:solidFill>
                  <a:schemeClr val="bg1"/>
                </a:solidFill>
                <a:latin typeface="Consolas" panose="020B0609020204030204" pitchFamily="49" charset="0"/>
              </a:rPr>
              <a:t>react-native windows</a:t>
            </a:r>
          </a:p>
        </p:txBody>
      </p:sp>
      <p:sp>
        <p:nvSpPr>
          <p:cNvPr id="14" name="Rectangle 13"/>
          <p:cNvSpPr/>
          <p:nvPr/>
        </p:nvSpPr>
        <p:spPr>
          <a:xfrm>
            <a:off x="3660079" y="3328410"/>
            <a:ext cx="5609228" cy="535531"/>
          </a:xfrm>
          <a:prstGeom prst="rect">
            <a:avLst/>
          </a:prstGeom>
        </p:spPr>
        <p:txBody>
          <a:bodyPr wrap="none">
            <a:spAutoFit/>
          </a:bodyPr>
          <a:lstStyle/>
          <a:p>
            <a:pPr>
              <a:lnSpc>
                <a:spcPct val="90000"/>
              </a:lnSpc>
              <a:spcAft>
                <a:spcPts val="600"/>
              </a:spcAft>
            </a:pPr>
            <a:r>
              <a:rPr lang="en-US" sz="3200" dirty="0">
                <a:solidFill>
                  <a:schemeClr val="bg1"/>
                </a:solidFill>
                <a:latin typeface="Consolas" panose="020B0609020204030204" pitchFamily="49" charset="0"/>
              </a:rPr>
              <a:t>react-native run-windows</a:t>
            </a:r>
          </a:p>
        </p:txBody>
      </p:sp>
    </p:spTree>
    <p:extLst>
      <p:ext uri="{BB962C8B-B14F-4D97-AF65-F5344CB8AC3E}">
        <p14:creationId xmlns:p14="http://schemas.microsoft.com/office/powerpoint/2010/main" val="2931953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50"/>
                                  </p:iterate>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iterate type="lt">
                                    <p:tmAbs val="50"/>
                                  </p:iterate>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iterate type="lt">
                                    <p:tmAbs val="50"/>
                                  </p:iterate>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iterate type="lt">
                                    <p:tmAbs val="50"/>
                                  </p:iterate>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iterate type="lt">
                                    <p:tmAbs val="50"/>
                                  </p:iterate>
                                  <p:childTnLst>
                                    <p:set>
                                      <p:cBhvr>
                                        <p:cTn id="3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iterate type="lt">
                                    <p:tmAbs val="50"/>
                                  </p:iterate>
                                  <p:childTnLst>
                                    <p:set>
                                      <p:cBhvr>
                                        <p:cTn id="4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Why operate as a React Native plugin?</a:t>
            </a:r>
          </a:p>
        </p:txBody>
      </p:sp>
      <p:sp>
        <p:nvSpPr>
          <p:cNvPr id="4" name="Rectangle 3"/>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5" name="TextBox 4"/>
          <p:cNvSpPr txBox="1"/>
          <p:nvPr/>
        </p:nvSpPr>
        <p:spPr>
          <a:xfrm>
            <a:off x="494071" y="1666568"/>
            <a:ext cx="11584858" cy="359483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600" dirty="0">
                <a:solidFill>
                  <a:schemeClr val="bg1"/>
                </a:solidFill>
              </a:rPr>
              <a:t>Scaling issues for single GitHub community</a:t>
            </a:r>
          </a:p>
          <a:p>
            <a:pPr marL="342900" indent="-342900">
              <a:lnSpc>
                <a:spcPct val="90000"/>
              </a:lnSpc>
              <a:spcAft>
                <a:spcPts val="600"/>
              </a:spcAft>
              <a:buFont typeface="Arial" panose="020B0604020202020204" pitchFamily="34" charset="0"/>
              <a:buChar char="•"/>
            </a:pPr>
            <a:endParaRPr lang="en-US" sz="3600" dirty="0">
              <a:solidFill>
                <a:schemeClr val="bg1"/>
              </a:solidFill>
            </a:endParaRPr>
          </a:p>
          <a:p>
            <a:pPr marL="342900" indent="-342900">
              <a:lnSpc>
                <a:spcPct val="90000"/>
              </a:lnSpc>
              <a:spcAft>
                <a:spcPts val="600"/>
              </a:spcAft>
              <a:buFont typeface="Arial" panose="020B0604020202020204" pitchFamily="34" charset="0"/>
              <a:buChar char="•"/>
            </a:pPr>
            <a:r>
              <a:rPr lang="en-US" sz="3600" dirty="0">
                <a:solidFill>
                  <a:schemeClr val="bg1"/>
                </a:solidFill>
              </a:rPr>
              <a:t>Control release cadence for your platform</a:t>
            </a:r>
          </a:p>
          <a:p>
            <a:pPr marL="342900" indent="-342900">
              <a:lnSpc>
                <a:spcPct val="90000"/>
              </a:lnSpc>
              <a:spcAft>
                <a:spcPts val="600"/>
              </a:spcAft>
              <a:buFont typeface="Arial" panose="020B0604020202020204" pitchFamily="34" charset="0"/>
              <a:buChar char="•"/>
            </a:pPr>
            <a:endParaRPr lang="en-US" sz="3600" dirty="0">
              <a:solidFill>
                <a:schemeClr val="bg1"/>
              </a:solidFill>
            </a:endParaRPr>
          </a:p>
          <a:p>
            <a:pPr marL="342900" indent="-342900">
              <a:lnSpc>
                <a:spcPct val="90000"/>
              </a:lnSpc>
              <a:spcAft>
                <a:spcPts val="600"/>
              </a:spcAft>
              <a:buFont typeface="Arial" panose="020B0604020202020204" pitchFamily="34" charset="0"/>
              <a:buChar char="•"/>
            </a:pPr>
            <a:r>
              <a:rPr lang="en-US" sz="3600" dirty="0">
                <a:solidFill>
                  <a:schemeClr val="bg1"/>
                </a:solidFill>
              </a:rPr>
              <a:t>Time to create react-native-</a:t>
            </a:r>
            <a:r>
              <a:rPr lang="en-US" sz="3600" dirty="0" err="1">
                <a:solidFill>
                  <a:schemeClr val="bg1"/>
                </a:solidFill>
              </a:rPr>
              <a:t>ios</a:t>
            </a:r>
            <a:r>
              <a:rPr lang="en-US" sz="3600" dirty="0">
                <a:solidFill>
                  <a:schemeClr val="bg1"/>
                </a:solidFill>
              </a:rPr>
              <a:t> and react-native-android?</a:t>
            </a:r>
          </a:p>
        </p:txBody>
      </p:sp>
    </p:spTree>
    <p:extLst>
      <p:ext uri="{BB962C8B-B14F-4D97-AF65-F5344CB8AC3E}">
        <p14:creationId xmlns:p14="http://schemas.microsoft.com/office/powerpoint/2010/main" val="37575095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0" y="1238594"/>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15" name="Rectangle 14"/>
          <p:cNvSpPr/>
          <p:nvPr/>
        </p:nvSpPr>
        <p:spPr>
          <a:xfrm>
            <a:off x="269405" y="201699"/>
            <a:ext cx="11008195"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a:ln w="3175">
                  <a:noFill/>
                </a:ln>
                <a:gradFill>
                  <a:gsLst>
                    <a:gs pos="5000">
                      <a:srgbClr val="626262"/>
                    </a:gs>
                    <a:gs pos="100000">
                      <a:srgbClr val="626262"/>
                    </a:gs>
                  </a:gsLst>
                  <a:lin ang="5400000" scaled="1"/>
                </a:gradFill>
                <a:latin typeface="Segoe UI Light"/>
                <a:ea typeface="Segoe UI" pitchFamily="34" charset="0"/>
                <a:cs typeface="Segoe UI" pitchFamily="34" charset="0"/>
              </a:rPr>
              <a:t>Key Takeaways</a:t>
            </a:r>
          </a:p>
        </p:txBody>
      </p:sp>
      <p:cxnSp>
        <p:nvCxnSpPr>
          <p:cNvPr id="33" name="Straight Connector 32" hidden="1"/>
          <p:cNvCxnSpPr/>
          <p:nvPr/>
        </p:nvCxnSpPr>
        <p:spPr>
          <a:xfrm>
            <a:off x="359334" y="2812525"/>
            <a:ext cx="11712930" cy="0"/>
          </a:xfrm>
          <a:prstGeom prst="line">
            <a:avLst/>
          </a:prstGeom>
          <a:ln>
            <a:solidFill>
              <a:schemeClr val="accent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47445" y="1522003"/>
            <a:ext cx="10558059" cy="5112169"/>
          </a:xfrm>
          <a:prstGeom prst="rect">
            <a:avLst/>
          </a:prstGeom>
          <a:noFill/>
        </p:spPr>
        <p:txBody>
          <a:bodyPr wrap="square" lIns="182880" tIns="146304" rIns="182880" bIns="146304" rtlCol="0">
            <a:spAutoFit/>
          </a:bodyPr>
          <a:lstStyle/>
          <a:p>
            <a:pPr algn="ctr">
              <a:lnSpc>
                <a:spcPct val="90000"/>
              </a:lnSpc>
              <a:spcAft>
                <a:spcPts val="600"/>
              </a:spcAft>
            </a:pPr>
            <a:r>
              <a:rPr lang="en-US" sz="4000" i="1" dirty="0">
                <a:solidFill>
                  <a:schemeClr val="bg1"/>
                </a:solidFill>
              </a:rPr>
              <a:t>React Native platform extensions are not about parity.</a:t>
            </a:r>
          </a:p>
          <a:p>
            <a:pPr marL="571500" indent="-571500" algn="ctr">
              <a:lnSpc>
                <a:spcPct val="90000"/>
              </a:lnSpc>
              <a:spcAft>
                <a:spcPts val="600"/>
              </a:spcAft>
              <a:buFont typeface="Arial" panose="020B0604020202020204" pitchFamily="34" charset="0"/>
              <a:buChar char="•"/>
            </a:pPr>
            <a:endParaRPr lang="en-US" sz="4000" b="1" i="1" dirty="0">
              <a:solidFill>
                <a:schemeClr val="bg1"/>
              </a:solidFill>
            </a:endParaRPr>
          </a:p>
          <a:p>
            <a:pPr algn="ctr">
              <a:lnSpc>
                <a:spcPct val="90000"/>
              </a:lnSpc>
              <a:spcAft>
                <a:spcPts val="600"/>
              </a:spcAft>
            </a:pPr>
            <a:r>
              <a:rPr lang="en-US" sz="4000" i="1" dirty="0">
                <a:solidFill>
                  <a:schemeClr val="bg1"/>
                </a:solidFill>
              </a:rPr>
              <a:t>Basic structure of a React Native platform extension.</a:t>
            </a:r>
          </a:p>
          <a:p>
            <a:pPr marL="571500" indent="-571500" algn="ctr">
              <a:lnSpc>
                <a:spcPct val="90000"/>
              </a:lnSpc>
              <a:spcAft>
                <a:spcPts val="600"/>
              </a:spcAft>
              <a:buFont typeface="Arial" panose="020B0604020202020204" pitchFamily="34" charset="0"/>
              <a:buChar char="•"/>
            </a:pPr>
            <a:endParaRPr lang="en-US" sz="4000" b="1" dirty="0">
              <a:solidFill>
                <a:schemeClr val="bg1"/>
              </a:solidFill>
            </a:endParaRPr>
          </a:p>
          <a:p>
            <a:pPr algn="ctr">
              <a:lnSpc>
                <a:spcPct val="90000"/>
              </a:lnSpc>
              <a:spcAft>
                <a:spcPts val="600"/>
              </a:spcAft>
            </a:pPr>
            <a:r>
              <a:rPr lang="en-US" sz="4000" b="1" dirty="0">
                <a:solidFill>
                  <a:schemeClr val="bg1"/>
                </a:solidFill>
              </a:rPr>
              <a:t>Start prototyping your app on new </a:t>
            </a:r>
          </a:p>
          <a:p>
            <a:pPr algn="ctr">
              <a:lnSpc>
                <a:spcPct val="90000"/>
              </a:lnSpc>
              <a:spcAft>
                <a:spcPts val="600"/>
              </a:spcAft>
            </a:pPr>
            <a:r>
              <a:rPr lang="en-US" sz="4000" b="1" dirty="0">
                <a:solidFill>
                  <a:schemeClr val="bg1"/>
                </a:solidFill>
              </a:rPr>
              <a:t>platforms as soon as possible.</a:t>
            </a:r>
          </a:p>
        </p:txBody>
      </p:sp>
    </p:spTree>
    <p:extLst>
      <p:ext uri="{BB962C8B-B14F-4D97-AF65-F5344CB8AC3E}">
        <p14:creationId xmlns:p14="http://schemas.microsoft.com/office/powerpoint/2010/main" val="42634827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 build it they will come…</a:t>
            </a:r>
          </a:p>
        </p:txBody>
      </p:sp>
      <p:sp>
        <p:nvSpPr>
          <p:cNvPr id="5" name="Rectangle 4"/>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pic>
        <p:nvPicPr>
          <p:cNvPr id="4" name="Picture 3"/>
          <p:cNvPicPr>
            <a:picLocks noChangeAspect="1"/>
          </p:cNvPicPr>
          <p:nvPr/>
        </p:nvPicPr>
        <p:blipFill>
          <a:blip r:embed="rId2"/>
          <a:stretch>
            <a:fillRect/>
          </a:stretch>
        </p:blipFill>
        <p:spPr>
          <a:xfrm>
            <a:off x="2090790" y="1238595"/>
            <a:ext cx="8174859" cy="5755930"/>
          </a:xfrm>
          <a:prstGeom prst="rect">
            <a:avLst/>
          </a:prstGeom>
        </p:spPr>
      </p:pic>
    </p:spTree>
    <p:extLst>
      <p:ext uri="{BB962C8B-B14F-4D97-AF65-F5344CB8AC3E}">
        <p14:creationId xmlns:p14="http://schemas.microsoft.com/office/powerpoint/2010/main" val="11812123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0" y="0"/>
            <a:ext cx="12436475" cy="6994523"/>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cxnSp>
        <p:nvCxnSpPr>
          <p:cNvPr id="33" name="Straight Connector 32" hidden="1"/>
          <p:cNvCxnSpPr/>
          <p:nvPr/>
        </p:nvCxnSpPr>
        <p:spPr>
          <a:xfrm>
            <a:off x="359334" y="2812525"/>
            <a:ext cx="11712930" cy="0"/>
          </a:xfrm>
          <a:prstGeom prst="line">
            <a:avLst/>
          </a:prstGeom>
          <a:ln>
            <a:solidFill>
              <a:schemeClr val="accent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747019" y="1619230"/>
            <a:ext cx="6942436" cy="3756061"/>
            <a:chOff x="522514" y="2707577"/>
            <a:chExt cx="6270172" cy="2375064"/>
          </a:xfrm>
        </p:grpSpPr>
        <p:sp>
          <p:nvSpPr>
            <p:cNvPr id="16" name="Rectangle 15"/>
            <p:cNvSpPr/>
            <p:nvPr/>
          </p:nvSpPr>
          <p:spPr bwMode="auto">
            <a:xfrm>
              <a:off x="522515" y="4275119"/>
              <a:ext cx="1068780" cy="8075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iOS</a:t>
              </a:r>
            </a:p>
          </p:txBody>
        </p:sp>
        <p:sp>
          <p:nvSpPr>
            <p:cNvPr id="17" name="Rectangle 16"/>
            <p:cNvSpPr/>
            <p:nvPr/>
          </p:nvSpPr>
          <p:spPr bwMode="auto">
            <a:xfrm>
              <a:off x="1767443" y="4275119"/>
              <a:ext cx="1486395" cy="8075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Android</a:t>
              </a:r>
            </a:p>
          </p:txBody>
        </p:sp>
        <p:sp>
          <p:nvSpPr>
            <p:cNvPr id="18" name="Rectangle 17"/>
            <p:cNvSpPr/>
            <p:nvPr/>
          </p:nvSpPr>
          <p:spPr bwMode="auto">
            <a:xfrm>
              <a:off x="3428008" y="4275119"/>
              <a:ext cx="1068780" cy="80752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UWP</a:t>
              </a:r>
            </a:p>
          </p:txBody>
        </p:sp>
        <p:sp>
          <p:nvSpPr>
            <p:cNvPr id="19" name="Rectangle 18"/>
            <p:cNvSpPr/>
            <p:nvPr/>
          </p:nvSpPr>
          <p:spPr bwMode="auto">
            <a:xfrm>
              <a:off x="4704722" y="4275119"/>
              <a:ext cx="496670" cy="80752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t>
              </a:r>
            </a:p>
          </p:txBody>
        </p:sp>
        <p:sp>
          <p:nvSpPr>
            <p:cNvPr id="20" name="Rectangle 19"/>
            <p:cNvSpPr/>
            <p:nvPr/>
          </p:nvSpPr>
          <p:spPr bwMode="auto">
            <a:xfrm>
              <a:off x="5409326" y="4275119"/>
              <a:ext cx="1383360" cy="80752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Web</a:t>
              </a:r>
            </a:p>
          </p:txBody>
        </p:sp>
        <p:sp>
          <p:nvSpPr>
            <p:cNvPr id="21" name="Rectangle 20"/>
            <p:cNvSpPr/>
            <p:nvPr/>
          </p:nvSpPr>
          <p:spPr bwMode="auto">
            <a:xfrm>
              <a:off x="522515" y="3598224"/>
              <a:ext cx="4678877" cy="518337"/>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React Native</a:t>
              </a:r>
            </a:p>
          </p:txBody>
        </p:sp>
        <p:sp>
          <p:nvSpPr>
            <p:cNvPr id="22" name="Rectangle 21"/>
            <p:cNvSpPr/>
            <p:nvPr/>
          </p:nvSpPr>
          <p:spPr bwMode="auto">
            <a:xfrm>
              <a:off x="522514" y="2707577"/>
              <a:ext cx="6270172" cy="732090"/>
            </a:xfrm>
            <a:prstGeom prst="rect">
              <a:avLst/>
            </a:prstGeom>
            <a:solidFill>
              <a:srgbClr val="00BE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React</a:t>
              </a:r>
            </a:p>
          </p:txBody>
        </p:sp>
      </p:grpSp>
      <p:sp>
        <p:nvSpPr>
          <p:cNvPr id="2" name="Right Brace 1"/>
          <p:cNvSpPr/>
          <p:nvPr/>
        </p:nvSpPr>
        <p:spPr>
          <a:xfrm rot="5400000">
            <a:off x="7468223" y="5534759"/>
            <a:ext cx="368728" cy="549921"/>
          </a:xfrm>
          <a:prstGeom prst="rightBrac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738137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trike="sngStrike" dirty="0"/>
              <a:t>If you build it they will come…</a:t>
            </a:r>
          </a:p>
        </p:txBody>
      </p:sp>
      <p:sp>
        <p:nvSpPr>
          <p:cNvPr id="5" name="Rectangle 4"/>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pic>
        <p:nvPicPr>
          <p:cNvPr id="4" name="Picture 3"/>
          <p:cNvPicPr>
            <a:picLocks noChangeAspect="1"/>
          </p:cNvPicPr>
          <p:nvPr/>
        </p:nvPicPr>
        <p:blipFill>
          <a:blip r:embed="rId2"/>
          <a:stretch>
            <a:fillRect/>
          </a:stretch>
        </p:blipFill>
        <p:spPr>
          <a:xfrm>
            <a:off x="2090790" y="1238595"/>
            <a:ext cx="8174859" cy="5755930"/>
          </a:xfrm>
          <a:prstGeom prst="rect">
            <a:avLst/>
          </a:prstGeom>
        </p:spPr>
      </p:pic>
    </p:spTree>
    <p:extLst>
      <p:ext uri="{BB962C8B-B14F-4D97-AF65-F5344CB8AC3E}">
        <p14:creationId xmlns:p14="http://schemas.microsoft.com/office/powerpoint/2010/main" val="153388863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F8 Developer Conference App</a:t>
            </a:r>
          </a:p>
        </p:txBody>
      </p:sp>
      <p:grpSp>
        <p:nvGrpSpPr>
          <p:cNvPr id="6" name="Group 5"/>
          <p:cNvGrpSpPr/>
          <p:nvPr/>
        </p:nvGrpSpPr>
        <p:grpSpPr>
          <a:xfrm>
            <a:off x="1114486" y="1304817"/>
            <a:ext cx="10223047" cy="5450442"/>
            <a:chOff x="598515" y="248325"/>
            <a:chExt cx="11540598" cy="6497874"/>
          </a:xfrm>
        </p:grpSpPr>
        <p:pic>
          <p:nvPicPr>
            <p:cNvPr id="7" name="Picture 6" descr="screenshot-app@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515" y="248325"/>
              <a:ext cx="7689791" cy="64978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srcRect l="18" t="3844" r="210"/>
            <a:stretch/>
          </p:blipFill>
          <p:spPr>
            <a:xfrm>
              <a:off x="8393754" y="277093"/>
              <a:ext cx="3745359" cy="6417049"/>
            </a:xfrm>
            <a:prstGeom prst="rect">
              <a:avLst/>
            </a:prstGeom>
          </p:spPr>
        </p:pic>
      </p:grpSp>
    </p:spTree>
    <p:extLst>
      <p:ext uri="{BB962C8B-B14F-4D97-AF65-F5344CB8AC3E}">
        <p14:creationId xmlns:p14="http://schemas.microsoft.com/office/powerpoint/2010/main" val="36205944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0" y="1238594"/>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15" name="Rectangle 14"/>
          <p:cNvSpPr/>
          <p:nvPr/>
        </p:nvSpPr>
        <p:spPr>
          <a:xfrm>
            <a:off x="269405" y="201699"/>
            <a:ext cx="11008195"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a:ln w="3175">
                  <a:noFill/>
                </a:ln>
                <a:gradFill>
                  <a:gsLst>
                    <a:gs pos="5000">
                      <a:srgbClr val="626262"/>
                    </a:gs>
                    <a:gs pos="100000">
                      <a:srgbClr val="626262"/>
                    </a:gs>
                  </a:gsLst>
                  <a:lin ang="5400000" scaled="1"/>
                </a:gradFill>
                <a:latin typeface="Segoe UI Light"/>
                <a:ea typeface="Segoe UI" pitchFamily="34" charset="0"/>
                <a:cs typeface="Segoe UI" pitchFamily="34" charset="0"/>
              </a:rPr>
              <a:t>Key Takeaways</a:t>
            </a:r>
          </a:p>
        </p:txBody>
      </p:sp>
      <p:cxnSp>
        <p:nvCxnSpPr>
          <p:cNvPr id="33" name="Straight Connector 32" hidden="1"/>
          <p:cNvCxnSpPr/>
          <p:nvPr/>
        </p:nvCxnSpPr>
        <p:spPr>
          <a:xfrm>
            <a:off x="359334" y="2812525"/>
            <a:ext cx="11712930" cy="0"/>
          </a:xfrm>
          <a:prstGeom prst="line">
            <a:avLst/>
          </a:prstGeom>
          <a:ln>
            <a:solidFill>
              <a:schemeClr val="accent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47445" y="1522003"/>
            <a:ext cx="10558059" cy="5112169"/>
          </a:xfrm>
          <a:prstGeom prst="rect">
            <a:avLst/>
          </a:prstGeom>
          <a:noFill/>
        </p:spPr>
        <p:txBody>
          <a:bodyPr wrap="square" lIns="182880" tIns="146304" rIns="182880" bIns="146304" rtlCol="0">
            <a:spAutoFit/>
          </a:bodyPr>
          <a:lstStyle/>
          <a:p>
            <a:pPr algn="ctr">
              <a:lnSpc>
                <a:spcPct val="90000"/>
              </a:lnSpc>
              <a:spcAft>
                <a:spcPts val="600"/>
              </a:spcAft>
            </a:pPr>
            <a:r>
              <a:rPr lang="en-US" sz="4000" i="1" dirty="0">
                <a:solidFill>
                  <a:schemeClr val="bg1"/>
                </a:solidFill>
              </a:rPr>
              <a:t>React Native platform extensions are not about parity.</a:t>
            </a:r>
          </a:p>
          <a:p>
            <a:pPr marL="571500" indent="-571500" algn="ctr">
              <a:lnSpc>
                <a:spcPct val="90000"/>
              </a:lnSpc>
              <a:spcAft>
                <a:spcPts val="600"/>
              </a:spcAft>
              <a:buFont typeface="Arial" panose="020B0604020202020204" pitchFamily="34" charset="0"/>
              <a:buChar char="•"/>
            </a:pPr>
            <a:endParaRPr lang="en-US" sz="4000" b="1" i="1" dirty="0">
              <a:solidFill>
                <a:schemeClr val="bg1"/>
              </a:solidFill>
            </a:endParaRPr>
          </a:p>
          <a:p>
            <a:pPr algn="ctr">
              <a:lnSpc>
                <a:spcPct val="90000"/>
              </a:lnSpc>
              <a:spcAft>
                <a:spcPts val="600"/>
              </a:spcAft>
            </a:pPr>
            <a:r>
              <a:rPr lang="en-US" sz="4000" i="1" dirty="0">
                <a:solidFill>
                  <a:schemeClr val="bg1"/>
                </a:solidFill>
              </a:rPr>
              <a:t>Basic structure of a React Native platform extension.</a:t>
            </a:r>
          </a:p>
          <a:p>
            <a:pPr marL="571500" indent="-571500" algn="ctr">
              <a:lnSpc>
                <a:spcPct val="90000"/>
              </a:lnSpc>
              <a:spcAft>
                <a:spcPts val="600"/>
              </a:spcAft>
              <a:buFont typeface="Arial" panose="020B0604020202020204" pitchFamily="34" charset="0"/>
              <a:buChar char="•"/>
            </a:pPr>
            <a:endParaRPr lang="en-US" sz="4000" i="1" dirty="0">
              <a:solidFill>
                <a:schemeClr val="bg1"/>
              </a:solidFill>
            </a:endParaRPr>
          </a:p>
          <a:p>
            <a:pPr algn="ctr">
              <a:lnSpc>
                <a:spcPct val="90000"/>
              </a:lnSpc>
              <a:spcAft>
                <a:spcPts val="600"/>
              </a:spcAft>
            </a:pPr>
            <a:r>
              <a:rPr lang="en-US" sz="4000" i="1" dirty="0">
                <a:solidFill>
                  <a:schemeClr val="bg1"/>
                </a:solidFill>
              </a:rPr>
              <a:t>Start prototyping your app on new </a:t>
            </a:r>
          </a:p>
          <a:p>
            <a:pPr algn="ctr">
              <a:lnSpc>
                <a:spcPct val="90000"/>
              </a:lnSpc>
              <a:spcAft>
                <a:spcPts val="600"/>
              </a:spcAft>
            </a:pPr>
            <a:r>
              <a:rPr lang="en-US" sz="4000" i="1" dirty="0">
                <a:solidFill>
                  <a:schemeClr val="bg1"/>
                </a:solidFill>
              </a:rPr>
              <a:t>platforms as soon as possible.</a:t>
            </a:r>
          </a:p>
        </p:txBody>
      </p:sp>
    </p:spTree>
    <p:extLst>
      <p:ext uri="{BB962C8B-B14F-4D97-AF65-F5344CB8AC3E}">
        <p14:creationId xmlns:p14="http://schemas.microsoft.com/office/powerpoint/2010/main" val="9452346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878C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611" y="6214124"/>
            <a:ext cx="1554480" cy="571805"/>
          </a:xfrm>
          <a:prstGeom prst="rect">
            <a:avLst/>
          </a:prstGeom>
        </p:spPr>
      </p:pic>
      <p:pic>
        <p:nvPicPr>
          <p:cNvPr id="4" name="Picture 3"/>
          <p:cNvPicPr>
            <a:picLocks noChangeAspect="1"/>
          </p:cNvPicPr>
          <p:nvPr/>
        </p:nvPicPr>
        <p:blipFill>
          <a:blip r:embed="rId3"/>
          <a:stretch>
            <a:fillRect/>
          </a:stretch>
        </p:blipFill>
        <p:spPr>
          <a:xfrm>
            <a:off x="680437" y="4619563"/>
            <a:ext cx="586283" cy="586283"/>
          </a:xfrm>
          <a:prstGeom prst="rect">
            <a:avLst/>
          </a:prstGeom>
        </p:spPr>
      </p:pic>
      <p:sp>
        <p:nvSpPr>
          <p:cNvPr id="5" name="Title 3"/>
          <p:cNvSpPr txBox="1">
            <a:spLocks/>
          </p:cNvSpPr>
          <p:nvPr/>
        </p:nvSpPr>
        <p:spPr>
          <a:xfrm>
            <a:off x="545968" y="1491855"/>
            <a:ext cx="10058336" cy="188783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spc="-90" dirty="0">
                <a:gradFill>
                  <a:gsLst>
                    <a:gs pos="1250">
                      <a:srgbClr val="FFFFFF"/>
                    </a:gs>
                    <a:gs pos="100000">
                      <a:srgbClr val="FFFFFF"/>
                    </a:gs>
                  </a:gsLst>
                  <a:lin ang="5400000" scaled="0"/>
                </a:gradFill>
              </a:rPr>
              <a:t>Thank you!</a:t>
            </a:r>
          </a:p>
          <a:p>
            <a:endParaRPr lang="en-US" sz="6000" spc="-90" dirty="0">
              <a:gradFill>
                <a:gsLst>
                  <a:gs pos="1250">
                    <a:srgbClr val="FFFFFF"/>
                  </a:gs>
                  <a:gs pos="100000">
                    <a:srgbClr val="FFFFFF"/>
                  </a:gs>
                </a:gsLst>
                <a:lin ang="5400000" scaled="0"/>
              </a:gradFill>
            </a:endParaRPr>
          </a:p>
          <a:p>
            <a:endParaRPr lang="en-US" sz="6000" spc="-90" dirty="0">
              <a:gradFill>
                <a:gsLst>
                  <a:gs pos="1250">
                    <a:srgbClr val="FFFFFF"/>
                  </a:gs>
                  <a:gs pos="100000">
                    <a:srgbClr val="FFFFFF"/>
                  </a:gs>
                </a:gsLst>
                <a:lin ang="5400000" scaled="0"/>
              </a:gradFill>
            </a:endParaRPr>
          </a:p>
          <a:p>
            <a:r>
              <a:rPr lang="en-US" sz="6000" spc="-90" dirty="0">
                <a:gradFill>
                  <a:gsLst>
                    <a:gs pos="1250">
                      <a:srgbClr val="FFFFFF"/>
                    </a:gs>
                    <a:gs pos="100000">
                      <a:srgbClr val="FFFFFF"/>
                    </a:gs>
                  </a:gsLst>
                  <a:lin ang="5400000" scaled="0"/>
                </a:gradFill>
              </a:rPr>
              <a:t>    </a:t>
            </a:r>
          </a:p>
          <a:p>
            <a:endParaRPr sz="6000" spc="-90" dirty="0">
              <a:gradFill>
                <a:gsLst>
                  <a:gs pos="1250">
                    <a:srgbClr val="FFFFFF"/>
                  </a:gs>
                  <a:gs pos="100000">
                    <a:srgbClr val="FFFFFF"/>
                  </a:gs>
                </a:gsLst>
                <a:lin ang="5400000" scaled="0"/>
              </a:gradFill>
            </a:endParaRPr>
          </a:p>
        </p:txBody>
      </p:sp>
      <p:sp>
        <p:nvSpPr>
          <p:cNvPr id="3" name="TextBox 2"/>
          <p:cNvSpPr txBox="1"/>
          <p:nvPr/>
        </p:nvSpPr>
        <p:spPr>
          <a:xfrm>
            <a:off x="554281" y="3879360"/>
            <a:ext cx="11075224" cy="1526572"/>
          </a:xfrm>
          <a:prstGeom prst="rect">
            <a:avLst/>
          </a:prstGeom>
          <a:noFill/>
        </p:spPr>
        <p:txBody>
          <a:bodyPr wrap="square" lIns="182880" tIns="146304" rIns="182880" bIns="146304" rtlCol="0">
            <a:spAutoFit/>
          </a:bodyPr>
          <a:lstStyle/>
          <a:p>
            <a:r>
              <a:rPr lang="en-US" sz="4000" spc="-90" dirty="0">
                <a:gradFill>
                  <a:gsLst>
                    <a:gs pos="1250">
                      <a:srgbClr val="FFFFFF"/>
                    </a:gs>
                    <a:gs pos="100000">
                      <a:srgbClr val="FFFFFF"/>
                    </a:gs>
                  </a:gsLst>
                  <a:lin ang="5400000" scaled="0"/>
                </a:gradFill>
              </a:rPr>
              <a:t>Eric Rozell</a:t>
            </a:r>
          </a:p>
          <a:p>
            <a:r>
              <a:rPr lang="en-US" sz="4000" spc="-90" dirty="0">
                <a:gradFill>
                  <a:gsLst>
                    <a:gs pos="1250">
                      <a:srgbClr val="FFFFFF"/>
                    </a:gs>
                    <a:gs pos="100000">
                      <a:srgbClr val="FFFFFF"/>
                    </a:gs>
                  </a:gsLst>
                  <a:lin ang="5400000" scaled="0"/>
                </a:gradFill>
              </a:rPr>
              <a:t>    @</a:t>
            </a:r>
            <a:r>
              <a:rPr lang="en-US" sz="4000" spc="-90" dirty="0" err="1">
                <a:gradFill>
                  <a:gsLst>
                    <a:gs pos="1250">
                      <a:srgbClr val="FFFFFF"/>
                    </a:gs>
                    <a:gs pos="100000">
                      <a:srgbClr val="FFFFFF"/>
                    </a:gs>
                  </a:gsLst>
                  <a:lin ang="5400000" scaled="0"/>
                </a:gradFill>
              </a:rPr>
              <a:t>ericrozell</a:t>
            </a:r>
            <a:r>
              <a:rPr lang="en-US" sz="4000" spc="-90" dirty="0">
                <a:gradFill>
                  <a:gsLst>
                    <a:gs pos="1250">
                      <a:srgbClr val="FFFFFF"/>
                    </a:gs>
                    <a:gs pos="100000">
                      <a:srgbClr val="FFFFFF"/>
                    </a:gs>
                  </a:gsLst>
                  <a:lin ang="5400000" scaled="0"/>
                </a:gradFill>
              </a:rPr>
              <a:t>, @</a:t>
            </a:r>
            <a:r>
              <a:rPr lang="en-US" sz="4000" spc="-90" dirty="0" err="1">
                <a:gradFill>
                  <a:gsLst>
                    <a:gs pos="1250">
                      <a:srgbClr val="FFFFFF"/>
                    </a:gs>
                    <a:gs pos="100000">
                      <a:srgbClr val="FFFFFF"/>
                    </a:gs>
                  </a:gsLst>
                  <a:lin ang="5400000" scaled="0"/>
                </a:gradFill>
              </a:rPr>
              <a:t>ReactWindows</a:t>
            </a:r>
            <a:endParaRPr lang="en-US" sz="4000" spc="-90"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8479355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2" name="Text Placeholder 1"/>
          <p:cNvSpPr>
            <a:spLocks noGrp="1"/>
          </p:cNvSpPr>
          <p:nvPr>
            <p:ph type="body" sz="quarter" idx="10"/>
          </p:nvPr>
        </p:nvSpPr>
        <p:spPr>
          <a:xfrm>
            <a:off x="0" y="2169389"/>
            <a:ext cx="12436475" cy="3894342"/>
          </a:xfrm>
        </p:spPr>
        <p:txBody>
          <a:bodyPr/>
          <a:lstStyle/>
          <a:p>
            <a:pPr marL="101600" indent="0">
              <a:buNone/>
            </a:pPr>
            <a:r>
              <a:rPr lang="en-US" sz="3200" dirty="0">
                <a:solidFill>
                  <a:schemeClr val="bg1"/>
                </a:solidFill>
              </a:rPr>
              <a:t>iOS / Android - </a:t>
            </a:r>
            <a:r>
              <a:rPr lang="en-US" sz="3200" u="sng" dirty="0">
                <a:solidFill>
                  <a:schemeClr val="bg1"/>
                </a:solidFill>
                <a:hlinkClick r:id="rId3"/>
              </a:rPr>
              <a:t>https://github.com/facebook/react-native</a:t>
            </a:r>
            <a:endParaRPr lang="en-US" sz="3200" dirty="0">
              <a:solidFill>
                <a:schemeClr val="bg1"/>
              </a:solidFill>
            </a:endParaRPr>
          </a:p>
          <a:p>
            <a:pPr marL="101600" indent="0">
              <a:buNone/>
            </a:pPr>
            <a:r>
              <a:rPr lang="en-US" sz="3200" dirty="0">
                <a:solidFill>
                  <a:schemeClr val="bg1"/>
                </a:solidFill>
              </a:rPr>
              <a:t>Windows 10 - </a:t>
            </a:r>
            <a:r>
              <a:rPr lang="en-US" sz="3200" u="sng" dirty="0">
                <a:solidFill>
                  <a:schemeClr val="bg1"/>
                </a:solidFill>
                <a:hlinkClick r:id="rId4"/>
              </a:rPr>
              <a:t>https://github.com/ReactWindows/react-native-windows</a:t>
            </a:r>
            <a:endParaRPr lang="en-US" sz="3200" dirty="0">
              <a:solidFill>
                <a:schemeClr val="bg1"/>
              </a:solidFill>
            </a:endParaRPr>
          </a:p>
          <a:p>
            <a:pPr marL="101600" indent="0">
              <a:buNone/>
            </a:pPr>
            <a:r>
              <a:rPr lang="en-US" sz="3200" dirty="0">
                <a:solidFill>
                  <a:schemeClr val="bg1"/>
                </a:solidFill>
              </a:rPr>
              <a:t>Web - </a:t>
            </a:r>
            <a:r>
              <a:rPr lang="en-US" sz="3200" u="sng" dirty="0">
                <a:solidFill>
                  <a:schemeClr val="bg1"/>
                </a:solidFill>
                <a:hlinkClick r:id="rId5"/>
              </a:rPr>
              <a:t>https://github.com/necolas/react-native-web</a:t>
            </a:r>
            <a:endParaRPr lang="en-US" sz="3200" dirty="0">
              <a:solidFill>
                <a:schemeClr val="bg1"/>
              </a:solidFill>
            </a:endParaRPr>
          </a:p>
          <a:p>
            <a:pPr marL="101600" indent="0">
              <a:buNone/>
            </a:pPr>
            <a:r>
              <a:rPr lang="en-US" sz="3200" dirty="0">
                <a:solidFill>
                  <a:schemeClr val="bg1"/>
                </a:solidFill>
              </a:rPr>
              <a:t>Ubuntu - </a:t>
            </a:r>
            <a:r>
              <a:rPr lang="en-US" sz="3200" u="sng" dirty="0">
                <a:solidFill>
                  <a:schemeClr val="bg1"/>
                </a:solidFill>
                <a:hlinkClick r:id="rId6"/>
              </a:rPr>
              <a:t>https://github.com/CanonicalLtd/react-native</a:t>
            </a:r>
            <a:endParaRPr lang="en-US" sz="3200" dirty="0">
              <a:solidFill>
                <a:schemeClr val="bg1"/>
              </a:solidFill>
            </a:endParaRPr>
          </a:p>
          <a:p>
            <a:pPr marL="101600" indent="0">
              <a:buNone/>
            </a:pPr>
            <a:r>
              <a:rPr lang="en-US" sz="3200" dirty="0" err="1">
                <a:solidFill>
                  <a:schemeClr val="bg1"/>
                </a:solidFill>
              </a:rPr>
              <a:t>macOS</a:t>
            </a:r>
            <a:r>
              <a:rPr lang="en-US" sz="3200" dirty="0">
                <a:solidFill>
                  <a:schemeClr val="bg1"/>
                </a:solidFill>
              </a:rPr>
              <a:t> - </a:t>
            </a:r>
            <a:r>
              <a:rPr lang="en-US" sz="3200" u="sng" dirty="0">
                <a:solidFill>
                  <a:schemeClr val="bg1"/>
                </a:solidFill>
                <a:hlinkClick r:id="rId7"/>
              </a:rPr>
              <a:t>https://github.com/ptmt/react-native-macos</a:t>
            </a:r>
            <a:endParaRPr lang="en-US" sz="3200" dirty="0">
              <a:solidFill>
                <a:schemeClr val="bg1"/>
              </a:solidFill>
            </a:endParaRPr>
          </a:p>
          <a:p>
            <a:pPr marL="101600" indent="0">
              <a:buNone/>
            </a:pPr>
            <a:r>
              <a:rPr lang="en-US" sz="3200" dirty="0" err="1">
                <a:solidFill>
                  <a:schemeClr val="bg1"/>
                </a:solidFill>
              </a:rPr>
              <a:t>tvOS</a:t>
            </a:r>
            <a:r>
              <a:rPr lang="en-US" sz="3200" dirty="0">
                <a:solidFill>
                  <a:schemeClr val="bg1"/>
                </a:solidFill>
              </a:rPr>
              <a:t> - </a:t>
            </a:r>
            <a:r>
              <a:rPr lang="en-US" sz="3200" u="sng" dirty="0">
                <a:solidFill>
                  <a:schemeClr val="bg1"/>
                </a:solidFill>
                <a:hlinkClick r:id="rId8"/>
              </a:rPr>
              <a:t>https://github.com/douglowder/react-native-appletv</a:t>
            </a:r>
            <a:r>
              <a:rPr lang="en-US" sz="3200" dirty="0">
                <a:solidFill>
                  <a:schemeClr val="bg1"/>
                </a:solidFill>
              </a:rPr>
              <a:t> </a:t>
            </a:r>
          </a:p>
          <a:p>
            <a:pPr marL="101600" indent="0">
              <a:buNone/>
            </a:pPr>
            <a:r>
              <a:rPr lang="en-US" sz="3200" dirty="0" err="1">
                <a:solidFill>
                  <a:schemeClr val="bg1"/>
                </a:solidFill>
              </a:rPr>
              <a:t>WinJS</a:t>
            </a:r>
            <a:r>
              <a:rPr lang="en-US" sz="3200" dirty="0">
                <a:solidFill>
                  <a:schemeClr val="bg1"/>
                </a:solidFill>
              </a:rPr>
              <a:t> - </a:t>
            </a:r>
            <a:r>
              <a:rPr lang="en-US" sz="3200" u="sng" dirty="0">
                <a:solidFill>
                  <a:schemeClr val="bg1"/>
                </a:solidFill>
                <a:hlinkClick r:id="rId9"/>
              </a:rPr>
              <a:t>https://github.com/axsy-dev/react-native-winjs</a:t>
            </a:r>
            <a:endParaRPr lang="en-US" sz="3200" dirty="0">
              <a:solidFill>
                <a:schemeClr val="bg1"/>
              </a:solidFill>
            </a:endParaRPr>
          </a:p>
        </p:txBody>
      </p:sp>
      <p:sp>
        <p:nvSpPr>
          <p:cNvPr id="3" name="Title 2"/>
          <p:cNvSpPr>
            <a:spLocks noGrp="1"/>
          </p:cNvSpPr>
          <p:nvPr>
            <p:ph type="title"/>
          </p:nvPr>
        </p:nvSpPr>
        <p:spPr/>
        <p:txBody>
          <a:bodyPr/>
          <a:lstStyle/>
          <a:p>
            <a:r>
              <a:rPr lang="en-US" dirty="0"/>
              <a:t>React Native Platform Efforts</a:t>
            </a:r>
          </a:p>
        </p:txBody>
      </p:sp>
    </p:spTree>
    <p:extLst>
      <p:ext uri="{BB962C8B-B14F-4D97-AF65-F5344CB8AC3E}">
        <p14:creationId xmlns:p14="http://schemas.microsoft.com/office/powerpoint/2010/main" val="34585573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build React Native platform extensions?</a:t>
            </a:r>
          </a:p>
        </p:txBody>
      </p:sp>
      <p:pic>
        <p:nvPicPr>
          <p:cNvPr id="8" name="Picture 7"/>
          <p:cNvPicPr>
            <a:picLocks noChangeAspect="1"/>
          </p:cNvPicPr>
          <p:nvPr/>
        </p:nvPicPr>
        <p:blipFill>
          <a:blip r:embed="rId2"/>
          <a:stretch>
            <a:fillRect/>
          </a:stretch>
        </p:blipFill>
        <p:spPr>
          <a:xfrm>
            <a:off x="1107416" y="2698047"/>
            <a:ext cx="2464267" cy="2214583"/>
          </a:xfrm>
          <a:prstGeom prst="rect">
            <a:avLst/>
          </a:prstGeom>
        </p:spPr>
      </p:pic>
      <p:pic>
        <p:nvPicPr>
          <p:cNvPr id="9" name="Picture 8"/>
          <p:cNvPicPr>
            <a:picLocks noChangeAspect="1"/>
          </p:cNvPicPr>
          <p:nvPr/>
        </p:nvPicPr>
        <p:blipFill>
          <a:blip r:embed="rId3"/>
          <a:stretch>
            <a:fillRect/>
          </a:stretch>
        </p:blipFill>
        <p:spPr>
          <a:xfrm>
            <a:off x="4446257" y="2642576"/>
            <a:ext cx="2797623" cy="2325524"/>
          </a:xfrm>
          <a:prstGeom prst="rect">
            <a:avLst/>
          </a:prstGeom>
        </p:spPr>
      </p:pic>
      <p:pic>
        <p:nvPicPr>
          <p:cNvPr id="12" name="Picture 11"/>
          <p:cNvPicPr>
            <a:picLocks noChangeAspect="1"/>
          </p:cNvPicPr>
          <p:nvPr/>
        </p:nvPicPr>
        <p:blipFill>
          <a:blip r:embed="rId4"/>
          <a:stretch>
            <a:fillRect/>
          </a:stretch>
        </p:blipFill>
        <p:spPr>
          <a:xfrm>
            <a:off x="8867158" y="2326891"/>
            <a:ext cx="2119096" cy="2119096"/>
          </a:xfrm>
          <a:prstGeom prst="rect">
            <a:avLst/>
          </a:prstGeom>
        </p:spPr>
      </p:pic>
      <p:pic>
        <p:nvPicPr>
          <p:cNvPr id="18" name="Picture 17"/>
          <p:cNvPicPr>
            <a:picLocks noChangeAspect="1"/>
          </p:cNvPicPr>
          <p:nvPr/>
        </p:nvPicPr>
        <p:blipFill>
          <a:blip r:embed="rId5"/>
          <a:stretch>
            <a:fillRect/>
          </a:stretch>
        </p:blipFill>
        <p:spPr>
          <a:xfrm>
            <a:off x="7989121" y="4599410"/>
            <a:ext cx="3875170" cy="678335"/>
          </a:xfrm>
          <a:prstGeom prst="rect">
            <a:avLst/>
          </a:prstGeom>
        </p:spPr>
      </p:pic>
    </p:spTree>
    <p:extLst>
      <p:ext uri="{BB962C8B-B14F-4D97-AF65-F5344CB8AC3E}">
        <p14:creationId xmlns:p14="http://schemas.microsoft.com/office/powerpoint/2010/main" val="281736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viesWindowsPhon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551242" y="383913"/>
            <a:ext cx="3800843" cy="6276621"/>
          </a:xfrm>
          <a:prstGeom prst="rect">
            <a:avLst/>
          </a:prstGeom>
        </p:spPr>
      </p:pic>
      <p:pic>
        <p:nvPicPr>
          <p:cNvPr id="3" name="MoviesWindowsDesktop">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818257" y="383914"/>
            <a:ext cx="4672596" cy="6276621"/>
          </a:xfrm>
          <a:prstGeom prst="rect">
            <a:avLst/>
          </a:prstGeom>
        </p:spPr>
      </p:pic>
      <p:pic>
        <p:nvPicPr>
          <p:cNvPr id="5" name="MoviesAndroid">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92527" y="383912"/>
            <a:ext cx="3649739" cy="6276621"/>
          </a:xfrm>
          <a:prstGeom prst="rect">
            <a:avLst/>
          </a:prstGeom>
        </p:spPr>
      </p:pic>
    </p:spTree>
    <p:extLst>
      <p:ext uri="{BB962C8B-B14F-4D97-AF65-F5344CB8AC3E}">
        <p14:creationId xmlns:p14="http://schemas.microsoft.com/office/powerpoint/2010/main" val="114297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33" fill="hold"/>
                                        <p:tgtEl>
                                          <p:spTgt spid="5"/>
                                        </p:tgtEl>
                                      </p:cBhvr>
                                    </p:cmd>
                                  </p:childTnLst>
                                </p:cTn>
                              </p:par>
                              <p:par>
                                <p:cTn id="7" presetID="1" presetClass="mediacall" presetSubtype="0" fill="hold" nodeType="withEffect">
                                  <p:stCondLst>
                                    <p:cond delay="0"/>
                                  </p:stCondLst>
                                  <p:childTnLst>
                                    <p:cmd type="call" cmd="playFrom(0.0)">
                                      <p:cBhvr>
                                        <p:cTn id="8" dur="27500" fill="hold"/>
                                        <p:tgtEl>
                                          <p:spTgt spid="3"/>
                                        </p:tgtEl>
                                      </p:cBhvr>
                                    </p:cmd>
                                  </p:childTnLst>
                                </p:cTn>
                              </p:par>
                              <p:par>
                                <p:cTn id="9" presetID="1" presetClass="mediacall" presetSubtype="0" fill="hold" nodeType="withEffect">
                                  <p:stCondLst>
                                    <p:cond delay="0"/>
                                  </p:stCondLst>
                                  <p:childTnLst>
                                    <p:cmd type="call" cmd="playFrom(0.0)">
                                      <p:cBhvr>
                                        <p:cTn id="10" dur="30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repeatCount="indefinite"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video>
              <p:cMediaNode vol="80000">
                <p:cTn id="23" repeatCount="indefinite" fill="hold" display="0">
                  <p:stCondLst>
                    <p:cond delay="indefinite"/>
                  </p:stCondLst>
                </p:cTn>
                <p:tgtEl>
                  <p:spTgt spid="2"/>
                </p:tgtEl>
              </p:cMediaNode>
            </p:video>
            <p:seq concurrent="1" nextAc="seek">
              <p:cTn id="24" restart="whenNotActive" fill="hold" evtFilter="cancelBubble" nodeType="interactiveSeq">
                <p:stCondLst>
                  <p:cond evt="onClick" delay="0">
                    <p:tgtEl>
                      <p:spTgt spid="2"/>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2036"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15" name="Rectangle 14"/>
          <p:cNvSpPr/>
          <p:nvPr/>
        </p:nvSpPr>
        <p:spPr>
          <a:xfrm>
            <a:off x="269405" y="201699"/>
            <a:ext cx="11008195"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a:ln w="3175">
                  <a:noFill/>
                </a:ln>
                <a:gradFill>
                  <a:gsLst>
                    <a:gs pos="5000">
                      <a:srgbClr val="626262"/>
                    </a:gs>
                    <a:gs pos="100000">
                      <a:srgbClr val="626262"/>
                    </a:gs>
                  </a:gsLst>
                  <a:lin ang="5400000" scaled="1"/>
                </a:gradFill>
                <a:latin typeface="Segoe UI Light"/>
                <a:ea typeface="Segoe UI" pitchFamily="34" charset="0"/>
                <a:cs typeface="Segoe UI" pitchFamily="34" charset="0"/>
              </a:rPr>
              <a:t>Key Takeaways</a:t>
            </a:r>
          </a:p>
        </p:txBody>
      </p:sp>
      <p:cxnSp>
        <p:nvCxnSpPr>
          <p:cNvPr id="33" name="Straight Connector 32" hidden="1"/>
          <p:cNvCxnSpPr/>
          <p:nvPr/>
        </p:nvCxnSpPr>
        <p:spPr>
          <a:xfrm>
            <a:off x="359334" y="2812525"/>
            <a:ext cx="11712930" cy="0"/>
          </a:xfrm>
          <a:prstGeom prst="line">
            <a:avLst/>
          </a:prstGeom>
          <a:ln>
            <a:solidFill>
              <a:schemeClr val="accent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47445" y="1522003"/>
            <a:ext cx="10558059" cy="5112169"/>
          </a:xfrm>
          <a:prstGeom prst="rect">
            <a:avLst/>
          </a:prstGeom>
          <a:noFill/>
        </p:spPr>
        <p:txBody>
          <a:bodyPr wrap="square" lIns="182880" tIns="146304" rIns="182880" bIns="146304" rtlCol="0">
            <a:spAutoFit/>
          </a:bodyPr>
          <a:lstStyle/>
          <a:p>
            <a:pPr algn="ctr">
              <a:lnSpc>
                <a:spcPct val="90000"/>
              </a:lnSpc>
              <a:spcAft>
                <a:spcPts val="600"/>
              </a:spcAft>
            </a:pPr>
            <a:r>
              <a:rPr lang="en-US" sz="4000" i="1" dirty="0">
                <a:solidFill>
                  <a:schemeClr val="bg1"/>
                </a:solidFill>
              </a:rPr>
              <a:t>React Native platform extensions are not about parity.</a:t>
            </a:r>
          </a:p>
          <a:p>
            <a:pPr marL="571500" indent="-571500" algn="ctr">
              <a:lnSpc>
                <a:spcPct val="90000"/>
              </a:lnSpc>
              <a:spcAft>
                <a:spcPts val="600"/>
              </a:spcAft>
              <a:buFont typeface="Arial" panose="020B0604020202020204" pitchFamily="34" charset="0"/>
              <a:buChar char="•"/>
            </a:pPr>
            <a:endParaRPr lang="en-US" sz="4000" i="1" dirty="0">
              <a:solidFill>
                <a:schemeClr val="bg1"/>
              </a:solidFill>
            </a:endParaRPr>
          </a:p>
          <a:p>
            <a:pPr algn="ctr">
              <a:lnSpc>
                <a:spcPct val="90000"/>
              </a:lnSpc>
              <a:spcAft>
                <a:spcPts val="600"/>
              </a:spcAft>
            </a:pPr>
            <a:r>
              <a:rPr lang="en-US" sz="4000" i="1" dirty="0">
                <a:solidFill>
                  <a:schemeClr val="bg1"/>
                </a:solidFill>
              </a:rPr>
              <a:t>Basic structure of a React Native platform extension.</a:t>
            </a:r>
          </a:p>
          <a:p>
            <a:pPr marL="571500" indent="-571500" algn="ctr">
              <a:lnSpc>
                <a:spcPct val="90000"/>
              </a:lnSpc>
              <a:spcAft>
                <a:spcPts val="600"/>
              </a:spcAft>
              <a:buFont typeface="Arial" panose="020B0604020202020204" pitchFamily="34" charset="0"/>
              <a:buChar char="•"/>
            </a:pPr>
            <a:endParaRPr lang="en-US" sz="4000" i="1" dirty="0">
              <a:solidFill>
                <a:schemeClr val="bg1"/>
              </a:solidFill>
            </a:endParaRPr>
          </a:p>
          <a:p>
            <a:pPr algn="ctr">
              <a:lnSpc>
                <a:spcPct val="90000"/>
              </a:lnSpc>
              <a:spcAft>
                <a:spcPts val="600"/>
              </a:spcAft>
            </a:pPr>
            <a:r>
              <a:rPr lang="en-US" sz="4000" i="1" dirty="0">
                <a:solidFill>
                  <a:schemeClr val="bg1"/>
                </a:solidFill>
              </a:rPr>
              <a:t>Start prototyping your app on new </a:t>
            </a:r>
          </a:p>
          <a:p>
            <a:pPr algn="ctr">
              <a:lnSpc>
                <a:spcPct val="90000"/>
              </a:lnSpc>
              <a:spcAft>
                <a:spcPts val="600"/>
              </a:spcAft>
            </a:pPr>
            <a:r>
              <a:rPr lang="en-US" sz="4000" i="1" dirty="0">
                <a:solidFill>
                  <a:schemeClr val="bg1"/>
                </a:solidFill>
              </a:rPr>
              <a:t>platforms as soon as possible.</a:t>
            </a:r>
          </a:p>
        </p:txBody>
      </p:sp>
    </p:spTree>
    <p:extLst>
      <p:ext uri="{BB962C8B-B14F-4D97-AF65-F5344CB8AC3E}">
        <p14:creationId xmlns:p14="http://schemas.microsoft.com/office/powerpoint/2010/main" val="3056984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15" name="Rectangle 14"/>
          <p:cNvSpPr/>
          <p:nvPr/>
        </p:nvSpPr>
        <p:spPr>
          <a:xfrm>
            <a:off x="269405" y="201699"/>
            <a:ext cx="11008195" cy="794064"/>
          </a:xfrm>
          <a:prstGeom prst="rect">
            <a:avLst/>
          </a:prstGeom>
        </p:spPr>
        <p:txBody>
          <a:bodyPr wrap="square" anchor="ctr">
            <a:spAutoFit/>
          </a:bodyPr>
          <a:lstStyle/>
          <a:p>
            <a:pPr defTabSz="932472" fontAlgn="base">
              <a:lnSpc>
                <a:spcPct val="95000"/>
              </a:lnSpc>
              <a:spcBef>
                <a:spcPct val="0"/>
              </a:spcBef>
              <a:spcAft>
                <a:spcPts val="1200"/>
              </a:spcAft>
            </a:pPr>
            <a:r>
              <a:rPr lang="en-US" sz="4800" spc="-100" dirty="0">
                <a:ln w="3175">
                  <a:noFill/>
                </a:ln>
                <a:gradFill>
                  <a:gsLst>
                    <a:gs pos="5000">
                      <a:srgbClr val="626262"/>
                    </a:gs>
                    <a:gs pos="100000">
                      <a:srgbClr val="626262"/>
                    </a:gs>
                  </a:gsLst>
                  <a:lin ang="5400000" scaled="1"/>
                </a:gradFill>
                <a:latin typeface="Segoe UI Light"/>
                <a:ea typeface="Segoe UI" pitchFamily="34" charset="0"/>
                <a:cs typeface="Segoe UI" pitchFamily="34" charset="0"/>
              </a:rPr>
              <a:t>Key Takeaways</a:t>
            </a:r>
          </a:p>
        </p:txBody>
      </p:sp>
      <p:cxnSp>
        <p:nvCxnSpPr>
          <p:cNvPr id="33" name="Straight Connector 32" hidden="1"/>
          <p:cNvCxnSpPr/>
          <p:nvPr/>
        </p:nvCxnSpPr>
        <p:spPr>
          <a:xfrm>
            <a:off x="359334" y="2812525"/>
            <a:ext cx="11712930" cy="0"/>
          </a:xfrm>
          <a:prstGeom prst="line">
            <a:avLst/>
          </a:prstGeom>
          <a:ln>
            <a:solidFill>
              <a:schemeClr val="accent6"/>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947445" y="1522003"/>
            <a:ext cx="10558059" cy="5112169"/>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solidFill>
                  <a:schemeClr val="bg1"/>
                </a:solidFill>
              </a:rPr>
              <a:t>React Native platform extensions are not about parity.</a:t>
            </a:r>
          </a:p>
          <a:p>
            <a:pPr marL="571500" indent="-571500" algn="ctr">
              <a:lnSpc>
                <a:spcPct val="90000"/>
              </a:lnSpc>
              <a:spcAft>
                <a:spcPts val="600"/>
              </a:spcAft>
              <a:buFont typeface="Arial" panose="020B0604020202020204" pitchFamily="34" charset="0"/>
              <a:buChar char="•"/>
            </a:pPr>
            <a:endParaRPr lang="en-US" sz="4000" i="1" dirty="0">
              <a:solidFill>
                <a:schemeClr val="bg1"/>
              </a:solidFill>
            </a:endParaRPr>
          </a:p>
          <a:p>
            <a:pPr algn="ctr">
              <a:lnSpc>
                <a:spcPct val="90000"/>
              </a:lnSpc>
              <a:spcAft>
                <a:spcPts val="600"/>
              </a:spcAft>
            </a:pPr>
            <a:r>
              <a:rPr lang="en-US" sz="4000" i="1" dirty="0">
                <a:solidFill>
                  <a:schemeClr val="bg1"/>
                </a:solidFill>
              </a:rPr>
              <a:t>Basic structure of a React Native platform extension.</a:t>
            </a:r>
          </a:p>
          <a:p>
            <a:pPr marL="571500" indent="-571500" algn="ctr">
              <a:lnSpc>
                <a:spcPct val="90000"/>
              </a:lnSpc>
              <a:spcAft>
                <a:spcPts val="600"/>
              </a:spcAft>
              <a:buFont typeface="Arial" panose="020B0604020202020204" pitchFamily="34" charset="0"/>
              <a:buChar char="•"/>
            </a:pPr>
            <a:endParaRPr lang="en-US" sz="4000" i="1" dirty="0">
              <a:solidFill>
                <a:schemeClr val="bg1"/>
              </a:solidFill>
            </a:endParaRPr>
          </a:p>
          <a:p>
            <a:pPr algn="ctr">
              <a:lnSpc>
                <a:spcPct val="90000"/>
              </a:lnSpc>
              <a:spcAft>
                <a:spcPts val="600"/>
              </a:spcAft>
            </a:pPr>
            <a:r>
              <a:rPr lang="en-US" sz="4000" i="1" dirty="0">
                <a:solidFill>
                  <a:schemeClr val="bg1"/>
                </a:solidFill>
              </a:rPr>
              <a:t>Start prototyping your app on new </a:t>
            </a:r>
          </a:p>
          <a:p>
            <a:pPr algn="ctr">
              <a:lnSpc>
                <a:spcPct val="90000"/>
              </a:lnSpc>
              <a:spcAft>
                <a:spcPts val="600"/>
              </a:spcAft>
            </a:pPr>
            <a:r>
              <a:rPr lang="en-US" sz="4000" i="1" dirty="0">
                <a:solidFill>
                  <a:schemeClr val="bg1"/>
                </a:solidFill>
              </a:rPr>
              <a:t>platforms as soon as possible.</a:t>
            </a:r>
          </a:p>
        </p:txBody>
      </p:sp>
    </p:spTree>
    <p:extLst>
      <p:ext uri="{BB962C8B-B14F-4D97-AF65-F5344CB8AC3E}">
        <p14:creationId xmlns:p14="http://schemas.microsoft.com/office/powerpoint/2010/main" val="1291569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238596"/>
            <a:ext cx="12436475" cy="5755929"/>
          </a:xfrm>
          <a:prstGeom prst="rect">
            <a:avLst/>
          </a:prstGeom>
          <a:solidFill>
            <a:srgbClr val="1878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4" spcCol="0" rtlCol="0" fromWordArt="0" anchor="t" anchorCtr="0" forceAA="0" compatLnSpc="1">
            <a:prstTxWarp prst="textNoShape">
              <a:avLst/>
            </a:prstTxWarp>
            <a:noAutofit/>
          </a:bodyPr>
          <a:lstStyle/>
          <a:p>
            <a:pPr>
              <a:lnSpc>
                <a:spcPct val="90000"/>
              </a:lnSpc>
              <a:spcAft>
                <a:spcPts val="600"/>
              </a:spcAft>
            </a:pPr>
            <a:endParaRPr lang="en-US" sz="2800" i="1" dirty="0">
              <a:solidFill>
                <a:schemeClr val="bg1"/>
              </a:solidFill>
            </a:endParaRPr>
          </a:p>
        </p:txBody>
      </p:sp>
      <p:sp>
        <p:nvSpPr>
          <p:cNvPr id="8" name="Oval 7"/>
          <p:cNvSpPr/>
          <p:nvPr/>
        </p:nvSpPr>
        <p:spPr bwMode="auto">
          <a:xfrm>
            <a:off x="3475037" y="1381044"/>
            <a:ext cx="5486400" cy="5486400"/>
          </a:xfrm>
          <a:prstGeom prst="ellipse">
            <a:avLst/>
          </a:prstGeom>
          <a:solidFill>
            <a:schemeClr val="accent2">
              <a:lumMod val="5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Third Party Parity</a:t>
            </a:r>
          </a:p>
        </p:txBody>
      </p:sp>
      <p:sp>
        <p:nvSpPr>
          <p:cNvPr id="7" name="Oval 6"/>
          <p:cNvSpPr/>
          <p:nvPr/>
        </p:nvSpPr>
        <p:spPr bwMode="auto">
          <a:xfrm>
            <a:off x="4125569" y="2714992"/>
            <a:ext cx="4114800" cy="4114800"/>
          </a:xfrm>
          <a:prstGeom prst="ellipse">
            <a:avLst/>
          </a:prstGeom>
          <a:solidFill>
            <a:schemeClr val="accent6">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Tools Parity</a:t>
            </a:r>
          </a:p>
        </p:txBody>
      </p:sp>
      <p:sp>
        <p:nvSpPr>
          <p:cNvPr id="6" name="Oval 5"/>
          <p:cNvSpPr/>
          <p:nvPr/>
        </p:nvSpPr>
        <p:spPr bwMode="auto">
          <a:xfrm>
            <a:off x="4719929" y="3846613"/>
            <a:ext cx="2926080" cy="2926080"/>
          </a:xfrm>
          <a:prstGeom prst="ellipse">
            <a:avLst/>
          </a:prstGeom>
          <a:ln>
            <a:headEnd type="none" w="med" len="med"/>
            <a:tailEnd type="none" w="med" len="med"/>
          </a:ln>
          <a:effectLst>
            <a:outerShdw blurRad="50800" dist="38100" dir="2700000" algn="tl"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Component Parity</a:t>
            </a:r>
          </a:p>
        </p:txBody>
      </p:sp>
      <p:sp>
        <p:nvSpPr>
          <p:cNvPr id="2" name="Title 1"/>
          <p:cNvSpPr>
            <a:spLocks noGrp="1"/>
          </p:cNvSpPr>
          <p:nvPr>
            <p:ph type="title"/>
          </p:nvPr>
        </p:nvSpPr>
        <p:spPr/>
        <p:txBody>
          <a:bodyPr/>
          <a:lstStyle/>
          <a:p>
            <a:r>
              <a:rPr lang="en-US" dirty="0"/>
              <a:t>What is parity anyway?</a:t>
            </a:r>
          </a:p>
        </p:txBody>
      </p:sp>
      <p:sp>
        <p:nvSpPr>
          <p:cNvPr id="5" name="Oval 4"/>
          <p:cNvSpPr/>
          <p:nvPr/>
        </p:nvSpPr>
        <p:spPr bwMode="auto">
          <a:xfrm>
            <a:off x="5360009" y="5102195"/>
            <a:ext cx="1645920" cy="1645920"/>
          </a:xfrm>
          <a:prstGeom prst="ellipse">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Core Parity</a:t>
            </a:r>
          </a:p>
        </p:txBody>
      </p:sp>
    </p:spTree>
    <p:extLst>
      <p:ext uri="{BB962C8B-B14F-4D97-AF65-F5344CB8AC3E}">
        <p14:creationId xmlns:p14="http://schemas.microsoft.com/office/powerpoint/2010/main" val="1184481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5" grpId="0" animBg="1"/>
    </p:bldLst>
  </p:timing>
</p:sld>
</file>

<file path=ppt/theme/theme1.xml><?xml version="1.0" encoding="utf-8"?>
<a:theme xmlns:a="http://schemas.openxmlformats.org/drawingml/2006/main" name="1_WHITE TEMPLATE">
  <a:themeElements>
    <a:clrScheme name="PRISM 2015">
      <a:dk1>
        <a:srgbClr val="505050"/>
      </a:dk1>
      <a:lt1>
        <a:srgbClr val="FFFFFF"/>
      </a:lt1>
      <a:dk2>
        <a:srgbClr val="002050"/>
      </a:dk2>
      <a:lt2>
        <a:srgbClr val="D2D2D2"/>
      </a:lt2>
      <a:accent1>
        <a:srgbClr val="002050"/>
      </a:accent1>
      <a:accent2>
        <a:srgbClr val="008A00"/>
      </a:accent2>
      <a:accent3>
        <a:srgbClr val="00188F"/>
      </a:accent3>
      <a:accent4>
        <a:srgbClr val="0078D7"/>
      </a:accent4>
      <a:accent5>
        <a:srgbClr val="5C2D91"/>
      </a:accent5>
      <a:accent6>
        <a:srgbClr val="B4009E"/>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FY16 General Session Template_v2.potx" id="{D699D293-0559-419E-B15D-C62FB8EB4133}" vid="{9CA49E95-DC82-4A23-8A22-A94056343C68}"/>
    </a:ext>
  </a:extLst>
</a:theme>
</file>

<file path=ppt/theme/theme2.xml><?xml version="1.0" encoding="utf-8"?>
<a:theme xmlns:a="http://schemas.openxmlformats.org/drawingml/2006/main" name="WINDOWS_10_COLOR TEMPLATE">
  <a:themeElements>
    <a:clrScheme name="Custom 20">
      <a:dk1>
        <a:srgbClr val="505050"/>
      </a:dk1>
      <a:lt1>
        <a:srgbClr val="FFFFFF"/>
      </a:lt1>
      <a:dk2>
        <a:srgbClr val="0078D7"/>
      </a:dk2>
      <a:lt2>
        <a:srgbClr val="FFFFFF"/>
      </a:lt2>
      <a:accent1>
        <a:srgbClr val="002050"/>
      </a:accent1>
      <a:accent2>
        <a:srgbClr val="B4009E"/>
      </a:accent2>
      <a:accent3>
        <a:srgbClr val="107C10"/>
      </a:accent3>
      <a:accent4>
        <a:srgbClr val="5C2D91"/>
      </a:accent4>
      <a:accent5>
        <a:srgbClr val="004B50"/>
      </a:accent5>
      <a:accent6>
        <a:srgbClr val="E81123"/>
      </a:accent6>
      <a:hlink>
        <a:srgbClr val="CDF4FF"/>
      </a:hlink>
      <a:folHlink>
        <a:srgbClr val="CDF4FF"/>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10_Event_template.potx" id="{797C4B0C-7A89-4D50-BF8D-46BD8A77D959}" vid="{AE2078F7-47F3-4FAC-B9CD-7D3B6A560D7A}"/>
    </a:ext>
  </a:extLst>
</a:theme>
</file>

<file path=ppt/theme/theme3.xml><?xml version="1.0" encoding="utf-8"?>
<a:theme xmlns:a="http://schemas.openxmlformats.org/drawingml/2006/main" name="2_WHITE TEMPLATE">
  <a:themeElements>
    <a:clrScheme name="PRISM 2015">
      <a:dk1>
        <a:srgbClr val="505050"/>
      </a:dk1>
      <a:lt1>
        <a:srgbClr val="FFFFFF"/>
      </a:lt1>
      <a:dk2>
        <a:srgbClr val="002050"/>
      </a:dk2>
      <a:lt2>
        <a:srgbClr val="D2D2D2"/>
      </a:lt2>
      <a:accent1>
        <a:srgbClr val="002050"/>
      </a:accent1>
      <a:accent2>
        <a:srgbClr val="008A00"/>
      </a:accent2>
      <a:accent3>
        <a:srgbClr val="00188F"/>
      </a:accent3>
      <a:accent4>
        <a:srgbClr val="0078D7"/>
      </a:accent4>
      <a:accent5>
        <a:srgbClr val="5C2D91"/>
      </a:accent5>
      <a:accent6>
        <a:srgbClr val="B4009E"/>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FY16 General Session Template_v2.potx" id="{D699D293-0559-419E-B15D-C62FB8EB4133}" vid="{9CA49E95-DC82-4A23-8A22-A94056343C6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195</Value>
      <Value>354</Value>
      <Value>353</Value>
      <Value>261</Value>
      <Value>196</Value>
    </TaxCatchAll>
    <SharedWithUsers xmlns="ffda682f-c233-440f-ae5c-cc70b7af3c29">
      <UserInfo>
        <DisplayName>Kevin Tigges</DisplayName>
        <AccountId>1833</AccountId>
        <AccountType/>
      </UserInfo>
      <UserInfo>
        <DisplayName>Helene Agerstig Wiese</DisplayName>
        <AccountId>11730</AccountId>
        <AccountType/>
      </UserInfo>
      <UserInfo>
        <DisplayName>Fabiola Uribe Perez</DisplayName>
        <AccountId>13275</AccountId>
        <AccountType/>
      </UserInfo>
      <UserInfo>
        <DisplayName>Andrea Castillo Barron (MXP Industrial S.A. DE C.V.)</DisplayName>
        <AccountId>13274</AccountId>
        <AccountType/>
      </UserInfo>
      <UserInfo>
        <DisplayName>Andrea Garcia Vazquez (MXP Industrial S.A. DE C.V.)</DisplayName>
        <AccountId>13276</AccountId>
        <AccountType/>
      </UserInfo>
      <UserInfo>
        <DisplayName>Robert Fernandez (N3 LLC)</DisplayName>
        <AccountId>1273</AccountId>
        <AccountType/>
      </UserInfo>
      <UserInfo>
        <DisplayName>Renata Artioli</DisplayName>
        <AccountId>16689</AccountId>
        <AccountType/>
      </UserInfo>
      <UserInfo>
        <DisplayName>Cindy Gamboa (Insight Global)</DisplayName>
        <AccountId>19924</AccountId>
        <AccountType/>
      </UserInfo>
      <UserInfo>
        <DisplayName>Muhammad Khan (Teleperformance USA)</DisplayName>
        <AccountId>21302</AccountId>
        <AccountType/>
      </UserInfo>
      <UserInfo>
        <DisplayName>Ulrika Jonsson</DisplayName>
        <AccountId>20591</AccountId>
        <AccountType/>
      </UserInfo>
      <UserInfo>
        <DisplayName>Rachel Bheeka (Proactive Hr Services Ltd)</DisplayName>
        <AccountId>22331</AccountId>
        <AccountType/>
      </UserInfo>
      <UserInfo>
        <DisplayName>Tamara Supica</DisplayName>
        <AccountId>23759</AccountId>
        <AccountType/>
      </UserInfo>
      <UserInfo>
        <DisplayName>Abe Pachikara</DisplayName>
        <AccountId>2835</AccountId>
        <AccountType/>
      </UserInfo>
      <UserInfo>
        <DisplayName>Kelly Donahoe</DisplayName>
        <AccountId>12094</AccountId>
        <AccountType/>
      </UserInfo>
      <UserInfo>
        <DisplayName>Fred Fu</DisplayName>
        <AccountId>27938</AccountId>
        <AccountType/>
      </UserInfo>
    </SharedWithUsers>
    <Session_x005f_x0020_Code xmlns="FFDA682F-C233-440F-AE5C-CC70B7AF3C29" xsi:nil="true"/>
    <d74da4b6521649b2a1f3107422732558 xmlns="ffda682f-c233-440f-ae5c-cc70b7af3c29">
      <Terms xmlns="http://schemas.microsoft.com/office/infopath/2007/PartnerControls"/>
    </d74da4b6521649b2a1f3107422732558>
    <LikesCount xmlns="http://schemas.microsoft.com/sharepoint/v3" xsi:nil="true"/>
    <d024865c22f74dfd987ba18ae53a02cb xmlns="ffda682f-c233-440f-ae5c-cc70b7af3c29">
      <Terms xmlns="http://schemas.microsoft.com/office/infopath/2007/PartnerControls"/>
    </d024865c22f74dfd987ba18ae53a02cb>
    <bafaaec354a049cf985a2e9cb6b9ae42 xmlns="ffda682f-c233-440f-ae5c-cc70b7af3c29">
      <Terms xmlns="http://schemas.microsoft.com/office/infopath/2007/PartnerControls"/>
    </bafaaec354a049cf985a2e9cb6b9ae42>
    <e2f3afa1176b423b9a26014d7607bb74 xmlns="ffda682f-c233-440f-ae5c-cc70b7af3c29">
      <Terms xmlns="http://schemas.microsoft.com/office/infopath/2007/PartnerControls"/>
    </e2f3afa1176b423b9a26014d7607bb74>
    <MS_x005f_x0020_Content_x005f_x0020_Owner xmlns="FFDA682F-C233-440F-AE5C-CC70B7AF3C29">
      <UserInfo>
        <DisplayName/>
        <AccountId xsi:nil="true"/>
        <AccountType/>
      </UserInfo>
    </MS_x005f_x0020_Content_x005f_x0020_Owner>
    <MS_x005f_x0020_Speaker xmlns="FFDA682F-C233-440F-AE5C-CC70B7AF3C29">
      <UserInfo>
        <DisplayName/>
        <AccountId xsi:nil="true"/>
        <AccountType/>
      </UserInfo>
    </MS_x005f_x0020_Speaker>
    <Ratings xmlns="http://schemas.microsoft.com/sharepoint/v3" xsi:nil="true"/>
    <Presentation_x005f_x0020_Date xmlns="FFDA682F-C233-440F-AE5C-CC70B7AF3C29" xsi:nil="true"/>
    <LikedBy xmlns="http://schemas.microsoft.com/sharepoint/v3">
      <UserInfo>
        <DisplayName/>
        <AccountId xsi:nil="true"/>
        <AccountType/>
      </UserInfo>
    </LikedBy>
    <Audience xmlns="http://schemas.microsoft.com/sharepoint/v3" xsi:nil="true"/>
    <c3c687fadeb54a6eb55eff253960dfb0 xmlns="ffda682f-c233-440f-ae5c-cc70b7af3c29">
      <Terms xmlns="http://schemas.microsoft.com/office/infopath/2007/PartnerControls"/>
    </c3c687fadeb54a6eb55eff253960dfb0>
    <Event_x005f_x0020_Start_x005f_x0020_Date xmlns="FFDA682F-C233-440F-AE5C-CC70B7AF3C29" xsi:nil="true"/>
    <External_x005f_x0020_Speaker xmlns="FFDA682F-C233-440F-AE5C-CC70B7AF3C29" xsi:nil="true"/>
    <Event_x005f_x0020_End_x005f_x0020_Date xmlns="FFDA682F-C233-440F-AE5C-CC70B7AF3C29" xsi:nil="true"/>
    <pa5d4577c25f482885598ec921f9a2a7 xmlns="ffda682f-c233-440f-ae5c-cc70b7af3c29">
      <Terms xmlns="http://schemas.microsoft.com/office/infopath/2007/PartnerControls"/>
    </pa5d4577c25f482885598ec921f9a2a7>
    <TaxKeywordTaxHTField xmlns="230e9df3-be65-4c73-a93b-d1236ebd677e">
      <Terms xmlns="http://schemas.microsoft.com/office/infopath/2007/PartnerControls">
        <TermInfo xmlns="http://schemas.microsoft.com/office/infopath/2007/PartnerControls">
          <TermName xmlns="http://schemas.microsoft.com/office/infopath/2007/PartnerControls">Visual Identity</TermName>
          <TermId xmlns="http://schemas.microsoft.com/office/infopath/2007/PartnerControls">0d7b1aaf-adb9-4549-87f2-04218945c815</TermId>
        </TermInfo>
        <TermInfo xmlns="http://schemas.microsoft.com/office/infopath/2007/PartnerControls">
          <TermName xmlns="http://schemas.microsoft.com/office/infopath/2007/PartnerControls">brand guidelines</TermName>
          <TermId xmlns="http://schemas.microsoft.com/office/infopath/2007/PartnerControls">869c67fb-4ae4-4cf1-8315-33fbb28a6230</TermId>
        </TermInfo>
        <TermInfo xmlns="http://schemas.microsoft.com/office/infopath/2007/PartnerControls">
          <TermName xmlns="http://schemas.microsoft.com/office/infopath/2007/PartnerControls">grid</TermName>
          <TermId xmlns="http://schemas.microsoft.com/office/infopath/2007/PartnerControls">73ed6bc3-bea5-40dd-b0db-3e7c85d29c98</TermId>
        </TermInfo>
        <TermInfo xmlns="http://schemas.microsoft.com/office/infopath/2007/PartnerControls">
          <TermName xmlns="http://schemas.microsoft.com/office/infopath/2007/PartnerControls">MSVID</TermName>
          <TermId xmlns="http://schemas.microsoft.com/office/infopath/2007/PartnerControls">dc886432-d75b-4970-b95c-9b2d14decb15</TermId>
        </TermInfo>
        <TermInfo xmlns="http://schemas.microsoft.com/office/infopath/2007/PartnerControls">
          <TermName xmlns="http://schemas.microsoft.com/office/infopath/2007/PartnerControls">brand management</TermName>
          <TermId xmlns="http://schemas.microsoft.com/office/infopath/2007/PartnerControls">cac76500-9e66-48d2-9431-ad8489b366f1</TermId>
        </TermInfo>
      </Terms>
    </TaxKeywordTaxHTField>
    <m1d4cc0042f74f6a97d9a7fbccdb31f0 xmlns="ffda682f-c233-440f-ae5c-cc70b7af3c29">
      <Terms xmlns="http://schemas.microsoft.com/office/infopath/2007/PartnerControls"/>
    </m1d4cc0042f74f6a97d9a7fbccdb31f0>
    <RatedBy xmlns="http://schemas.microsoft.com/sharepoint/v3">
      <UserInfo>
        <DisplayName/>
        <AccountId xsi:nil="true"/>
        <AccountType/>
      </UserInfo>
    </RatedBy>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0E13FC0C2934E14484E212E125370C1C0020807D056BA4BB4BACE1AE523AC789A8" ma:contentTypeVersion="48" ma:contentTypeDescription="" ma:contentTypeScope="" ma:versionID="94791c2a8fd5beec714073002d6b5d85">
  <xsd:schema xmlns:xsd="http://www.w3.org/2001/XMLSchema" xmlns:xs="http://www.w3.org/2001/XMLSchema" xmlns:p="http://schemas.microsoft.com/office/2006/metadata/properties" xmlns:ns1="http://schemas.microsoft.com/sharepoint/v3" xmlns:ns2="ffda682f-c233-440f-ae5c-cc70b7af3c29" xmlns:ns3="230e9df3-be65-4c73-a93b-d1236ebd677e" xmlns:ns4="FFDA682F-C233-440F-AE5C-CC70B7AF3C29" targetNamespace="http://schemas.microsoft.com/office/2006/metadata/properties" ma:root="true" ma:fieldsID="c47515cf723a6a9c4fa88673ee57102c" ns1:_="" ns2:_="" ns3:_="" ns4:_="">
    <xsd:import namespace="http://schemas.microsoft.com/sharepoint/v3"/>
    <xsd:import namespace="ffda682f-c233-440f-ae5c-cc70b7af3c29"/>
    <xsd:import namespace="230e9df3-be65-4c73-a93b-d1236ebd677e"/>
    <xsd:import namespace="FFDA682F-C233-440F-AE5C-CC70B7AF3C29"/>
    <xsd:element name="properties">
      <xsd:complexType>
        <xsd:sequence>
          <xsd:element name="documentManagement">
            <xsd:complexType>
              <xsd:all>
                <xsd:element ref="ns2:c3c687fadeb54a6eb55eff253960dfb0" minOccurs="0"/>
                <xsd:element ref="ns3:TaxCatchAll" minOccurs="0"/>
                <xsd:element ref="ns3:TaxCatchAllLabel" minOccurs="0"/>
                <xsd:element ref="ns2:pa5d4577c25f482885598ec921f9a2a7" minOccurs="0"/>
                <xsd:element ref="ns2:d024865c22f74dfd987ba18ae53a02cb" minOccurs="0"/>
                <xsd:element ref="ns4:Event_x005f_x0020_Start_x005f_x0020_Date" minOccurs="0"/>
                <xsd:element ref="ns4:Event_x005f_x0020_End_x005f_x0020_Date" minOccurs="0"/>
                <xsd:element ref="ns4:Presentation_x005f_x0020_Date" minOccurs="0"/>
                <xsd:element ref="ns4:MS_x005f_x0020_Speaker" minOccurs="0"/>
                <xsd:element ref="ns4:External_x005f_x0020_Speaker" minOccurs="0"/>
                <xsd:element ref="ns1:Audience" minOccurs="0"/>
                <xsd:element ref="ns2:bafaaec354a049cf985a2e9cb6b9ae42" minOccurs="0"/>
                <xsd:element ref="ns2:e2f3afa1176b423b9a26014d7607bb74" minOccurs="0"/>
                <xsd:element ref="ns4:Session_x005f_x0020_Code" minOccurs="0"/>
                <xsd:element ref="ns4:MS_x005f_x0020_Content_x005f_x0020_Owner" minOccurs="0"/>
                <xsd:element ref="ns2:d74da4b6521649b2a1f3107422732558" minOccurs="0"/>
                <xsd:element ref="ns2:m1d4cc0042f74f6a97d9a7fbccdb31f0" minOccurs="0"/>
                <xsd:element ref="ns1:AverageRating" minOccurs="0"/>
                <xsd:element ref="ns2:SharedWithUsers" minOccurs="0"/>
                <xsd:element ref="ns3:TaxKeywordTaxHTField" minOccurs="0"/>
                <xsd:element ref="ns1:RatingCount" minOccurs="0"/>
                <xsd:element ref="ns1:RatedBy" minOccurs="0"/>
                <xsd:element ref="ns1:Ratings" minOccurs="0"/>
                <xsd:element ref="ns1:LikesCount" minOccurs="0"/>
                <xsd:element ref="ns1:LikedBy"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udience" ma:index="21" nillable="true" ma:displayName="Audience" ma:description="Target Audiences is a site column created by the Publishing feature. It is used to specify audiences to which this page will be targeted." ma:internalName="Audience" ma:readOnly="false">
      <xsd:simpleType>
        <xsd:restriction base="dms:Unknown"/>
      </xsd:simpleType>
    </xsd:element>
    <xsd:element name="AverageRating" ma:index="32"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fda682f-c233-440f-ae5c-cc70b7af3c29" elementFormDefault="qualified">
    <xsd:import namespace="http://schemas.microsoft.com/office/2006/documentManagement/types"/>
    <xsd:import namespace="http://schemas.microsoft.com/office/infopath/2007/PartnerControls"/>
    <xsd:element name="c3c687fadeb54a6eb55eff253960dfb0" ma:index="8" nillable="true" ma:taxonomy="true" ma:internalName="c3c687fadeb54a6eb55eff253960dfb0" ma:taxonomyFieldName="Event_x0020_Name" ma:displayName="Event Name" ma:readOnly="false" ma:default="" ma:fieldId="{c3c687fa-deb5-4a6e-b55e-ff253960dfb0}"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a5d4577c25f482885598ec921f9a2a7" ma:index="12" nillable="true" ma:taxonomy="true" ma:internalName="pa5d4577c25f482885598ec921f9a2a7" ma:taxonomyFieldName="Event_x0020_Location" ma:displayName="Event Location" ma:readOnly="false" ma:default="" ma:fieldId="{9a5d4577-c25f-4828-8559-8ec921f9a2a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024865c22f74dfd987ba18ae53a02cb" ma:index="14" nillable="true" ma:taxonomy="true" ma:internalName="d024865c22f74dfd987ba18ae53a02cb" ma:taxonomyFieldName="Event_x0020_Venue" ma:displayName="Event Venue" ma:readOnly="false" ma:default="" ma:fieldId="{d024865c-22f7-4dfd-987b-a18ae53a02cb}"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bafaaec354a049cf985a2e9cb6b9ae42" ma:index="22" nillable="true" ma:taxonomy="true" ma:internalName="bafaaec354a049cf985a2e9cb6b9ae42" ma:taxonomyFieldName="Product" ma:displayName="Product" ma:readOnly="false" ma:default="" ma:fieldId="{bafaaec3-54a0-49cf-985a-2e9cb6b9ae4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2f3afa1176b423b9a26014d7607bb74" ma:index="24" nillable="true" ma:taxonomy="true" ma:internalName="e2f3afa1176b423b9a26014d7607bb74" ma:taxonomyFieldName="Campaign" ma:displayName="Campaign" ma:readOnly="false" ma:default="" ma:fieldId="{e2f3afa1-176b-423b-9a26-014d7607bb74}"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d74da4b6521649b2a1f3107422732558" ma:index="28" nillable="true" ma:taxonomy="true" ma:internalName="d74da4b6521649b2a1f3107422732558" ma:taxonomyFieldName="Track_2" ma:displayName="Track" ma:default="" ma:fieldId="{d74da4b6-5216-49b2-a1f3-107422732558}" ma:sspId="e385fb40-52d4-4fae-9c5b-3e8ff8a5878e" ma:termSetId="8b2cb1a9-d9e7-4004-9980-68b531ded940" ma:anchorId="00000000-0000-0000-0000-000000000000" ma:open="true" ma:isKeyword="false">
      <xsd:complexType>
        <xsd:sequence>
          <xsd:element ref="pc:Terms" minOccurs="0" maxOccurs="1"/>
        </xsd:sequence>
      </xsd:complexType>
    </xsd:element>
    <xsd:element name="m1d4cc0042f74f6a97d9a7fbccdb31f0" ma:index="30" nillable="true" ma:taxonomy="true" ma:internalName="m1d4cc0042f74f6a97d9a7fbccdb31f0" ma:taxonomyFieldName="Audience1" ma:displayName="Audience" ma:default="" ma:fieldId="{61d4cc00-42f7-4f6a-97d9-a7fbccdb31f0}"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42" nillable="true" ma:displayName="Sharing Hint Hash" ma:internalName="SharingHintHash" ma:readOnly="true">
      <xsd:simpleType>
        <xsd:restriction base="dms:Text"/>
      </xsd:simpleType>
    </xsd:element>
    <xsd:element name="SharedWithDetails" ma:index="4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c6f752b4-ea7a-45d7-9c5a-f41f5c5d970f}" ma:internalName="TaxCatchAll" ma:showField="CatchAllData"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c6f752b4-ea7a-45d7-9c5a-f41f5c5d970f}" ma:internalName="TaxCatchAllLabel" ma:readOnly="true" ma:showField="CatchAllDataLabel"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FDA682F-C233-440F-AE5C-CC70B7AF3C29" elementFormDefault="qualified">
    <xsd:import namespace="http://schemas.microsoft.com/office/2006/documentManagement/types"/>
    <xsd:import namespace="http://schemas.microsoft.com/office/infopath/2007/PartnerControls"/>
    <xsd:element name="Event_x005f_x0020_Start_x005f_x0020_Date" ma:index="16" nillable="true" ma:displayName="Event Start Date" ma:format="DateOnly" ma:internalName="Event_x0020_Start_x0020_Date" ma:readOnly="false">
      <xsd:simpleType>
        <xsd:restriction base="dms:DateTime"/>
      </xsd:simpleType>
    </xsd:element>
    <xsd:element name="Event_x005f_x0020_End_x005f_x0020_Date" ma:index="17" nillable="true" ma:displayName="Event End Date" ma:format="DateOnly" ma:internalName="Event_x0020_End_x0020_Date" ma:readOnly="false">
      <xsd:simpleType>
        <xsd:restriction base="dms:DateTime"/>
      </xsd:simpleType>
    </xsd:element>
    <xsd:element name="Presentation_x005f_x0020_Date" ma:index="18" nillable="true" ma:displayName="Presentation Date" ma:format="DateOnly" ma:internalName="Presentation_x0020_Date" ma:readOnly="false">
      <xsd:simpleType>
        <xsd:restriction base="dms:DateTime"/>
      </xsd:simpleType>
    </xsd:element>
    <xsd:element name="MS_x005f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5f_x0020_Speaker" ma:index="20" nillable="true" ma:displayName="External Speaker" ma:internalName="External_x0020_Speaker" ma:readOnly="false">
      <xsd:simpleType>
        <xsd:restriction base="dms:Text"/>
      </xsd:simpleType>
    </xsd:element>
    <xsd:element name="Session_x005f_x0020_Code" ma:index="26" nillable="true" ma:displayName="Session Code" ma:internalName="Session_x0020_Code" ma:readOnly="false">
      <xsd:simpleType>
        <xsd:restriction base="dms:Text"/>
      </xsd:simpleType>
    </xsd:element>
    <xsd:element name="MS_x005f_x0020_Content_x005f_x0020_Owner" ma:index="27" nillable="true" ma:displayName="MS Content Owner" ma:list="UserInfo" ma:SharePointGroup="0" ma:internalName="MS_x0020_Content_x0020_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41"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ffda682f-c233-440f-ae5c-cc70b7af3c29"/>
    <ds:schemaRef ds:uri="http://purl.org/dc/elements/1.1/"/>
    <ds:schemaRef ds:uri="http://schemas.microsoft.com/office/2006/metadata/properties"/>
    <ds:schemaRef ds:uri="230e9df3-be65-4c73-a93b-d1236ebd677e"/>
    <ds:schemaRef ds:uri="http://schemas.microsoft.com/office/2006/documentManagement/types"/>
    <ds:schemaRef ds:uri="http://schemas.openxmlformats.org/package/2006/metadata/core-properties"/>
    <ds:schemaRef ds:uri="http://schemas.microsoft.com/sharepoint/v3"/>
    <ds:schemaRef ds:uri="http://purl.org/dc/terms/"/>
    <ds:schemaRef ds:uri="http://schemas.microsoft.com/office/infopath/2007/PartnerControls"/>
    <ds:schemaRef ds:uri="FFDA682F-C233-440F-AE5C-CC70B7AF3C29"/>
    <ds:schemaRef ds:uri="http://www.w3.org/XML/1998/namespace"/>
  </ds:schemaRefs>
</ds:datastoreItem>
</file>

<file path=customXml/itemProps3.xml><?xml version="1.0" encoding="utf-8"?>
<ds:datastoreItem xmlns:ds="http://schemas.openxmlformats.org/officeDocument/2006/customXml" ds:itemID="{07698463-B0C2-4BEC-B663-35F4B9A515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fda682f-c233-440f-ae5c-cc70b7af3c29"/>
    <ds:schemaRef ds:uri="230e9df3-be65-4c73-a93b-d1236ebd677e"/>
    <ds:schemaRef ds:uri="FFDA682F-C233-440F-AE5C-CC70B7AF3C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PRISMFY16 General Session Template_v2</Template>
  <TotalTime>57958</TotalTime>
  <Words>1737</Words>
  <Application>Microsoft Office PowerPoint</Application>
  <PresentationFormat>Custom</PresentationFormat>
  <Paragraphs>281</Paragraphs>
  <Slides>33</Slides>
  <Notes>15</Notes>
  <HiddenSlides>0</HiddenSlides>
  <MMClips>3</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33</vt:i4>
      </vt:variant>
    </vt:vector>
  </HeadingPairs>
  <TitlesOfParts>
    <vt:vector size="42" baseType="lpstr">
      <vt:lpstr>Arial</vt:lpstr>
      <vt:lpstr>Calibri</vt:lpstr>
      <vt:lpstr>Consolas</vt:lpstr>
      <vt:lpstr>Segoe UI</vt:lpstr>
      <vt:lpstr>Segoe UI Light</vt:lpstr>
      <vt:lpstr>Wingdings</vt:lpstr>
      <vt:lpstr>1_WHITE TEMPLATE</vt:lpstr>
      <vt:lpstr>WINDOWS_10_COLOR TEMPLATE</vt:lpstr>
      <vt:lpstr>2_WHITE TEMPLATE</vt:lpstr>
      <vt:lpstr>PowerPoint Presentation</vt:lpstr>
      <vt:lpstr>PowerPoint Presentation</vt:lpstr>
      <vt:lpstr>PowerPoint Presentation</vt:lpstr>
      <vt:lpstr>React Native Platform Efforts</vt:lpstr>
      <vt:lpstr>Why build React Native platform extensions?</vt:lpstr>
      <vt:lpstr>PowerPoint Presentation</vt:lpstr>
      <vt:lpstr>PowerPoint Presentation</vt:lpstr>
      <vt:lpstr>PowerPoint Presentation</vt:lpstr>
      <vt:lpstr>What is parity anyway?</vt:lpstr>
      <vt:lpstr>Code sharing is important but…</vt:lpstr>
      <vt:lpstr>PowerPoint Presentation</vt:lpstr>
      <vt:lpstr>PowerPoint Presentation</vt:lpstr>
      <vt:lpstr>React Native Platform Extension Architecture</vt:lpstr>
      <vt:lpstr>PowerPoint Presentation</vt:lpstr>
      <vt:lpstr>PowerPoint Presentation</vt:lpstr>
      <vt:lpstr>React Native Platform Extension Architecture</vt:lpstr>
      <vt:lpstr>JavaScript Customization</vt:lpstr>
      <vt:lpstr>node-haste to the rescue!</vt:lpstr>
      <vt:lpstr>How node-haste works</vt:lpstr>
      <vt:lpstr>Platform overrides with node-haste</vt:lpstr>
      <vt:lpstr>React Native Platform Extension Architecture</vt:lpstr>
      <vt:lpstr>PowerPoint Presentation</vt:lpstr>
      <vt:lpstr>React Native CLI Architecture</vt:lpstr>
      <vt:lpstr>React Native CLI Architecture</vt:lpstr>
      <vt:lpstr>React Native CLI Architecture</vt:lpstr>
      <vt:lpstr>PowerPoint Presentation</vt:lpstr>
      <vt:lpstr>Why operate as a React Native plugin?</vt:lpstr>
      <vt:lpstr>PowerPoint Presentation</vt:lpstr>
      <vt:lpstr>If you build it they will come…</vt:lpstr>
      <vt:lpstr>If you build it they will come…</vt:lpstr>
      <vt:lpstr>F8 Developer Conference App</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Deep Dive 6-25-2015</dc:title>
  <dc:subject>&lt;Speech title here&gt;</dc:subject>
  <dc:creator>Sam Moore</dc:creator>
  <cp:keywords>brand management; grid; MSVID; brand guidelines; Visual Identity</cp:keywords>
  <dc:description>Template: _x000d_
Formatting: _x000d_
Audience Type:</dc:description>
  <cp:lastModifiedBy>Eric Rozell</cp:lastModifiedBy>
  <cp:revision>645</cp:revision>
  <cp:lastPrinted>2015-06-22T20:53:39Z</cp:lastPrinted>
  <dcterms:created xsi:type="dcterms:W3CDTF">2015-03-30T20:55:11Z</dcterms:created>
  <dcterms:modified xsi:type="dcterms:W3CDTF">2016-09-15T12:48:36Z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0x0101000E13FC0C2934E14484E212E125370C1C0020807D056BA4BB4BACE1AE523AC789A8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b4394ed2-a0a7-4db8-9b1c-d35ece394581</vt:lpwstr>
  </property>
  <property fmtid="{D5CDD505-2E9C-101B-9397-08002B2CF9AE}" pid="12" name="WW Comms Activity Name">
    <vt:lpwstr/>
  </property>
  <property fmtid="{D5CDD505-2E9C-101B-9397-08002B2CF9AE}" pid="13" name="WW Comms Asset Type">
    <vt:lpwstr>638;#PR / Communications Guidance|1449004a-48ab-4bbb-8517-597b6ae9cf96</vt:lpwstr>
  </property>
  <property fmtid="{D5CDD505-2E9C-101B-9397-08002B2CF9AE}" pid="14" name="WW Comms Segment">
    <vt:lpwstr>287;#Corporate|0beeef6d-4e21-4b8f-8d5e-44fbbb51e9a9</vt:lpwstr>
  </property>
  <property fmtid="{D5CDD505-2E9C-101B-9397-08002B2CF9AE}" pid="15" name="WWComms Business Unit">
    <vt:lpwstr/>
  </property>
  <property fmtid="{D5CDD505-2E9C-101B-9397-08002B2CF9AE}" pid="16" name="WWComms Microsoft Products">
    <vt:lpwstr/>
  </property>
  <property fmtid="{D5CDD505-2E9C-101B-9397-08002B2CF9AE}" pid="17" name="WW Comms Activity">
    <vt:lpwstr>53;#One Microsoft Story|eee7120e-7abd-44cc-a0b5-3df2998df547</vt:lpwstr>
  </property>
  <property fmtid="{D5CDD505-2E9C-101B-9397-08002B2CF9AE}" pid="18" name="jd3834176c424f3ab326511d8f330ea7">
    <vt:lpwstr/>
  </property>
  <property fmtid="{D5CDD505-2E9C-101B-9397-08002B2CF9AE}" pid="19" name="WW Comms Best Practices Category">
    <vt:lpwstr/>
  </property>
  <property fmtid="{D5CDD505-2E9C-101B-9397-08002B2CF9AE}" pid="20" name="WW Comms Topic">
    <vt:lpwstr/>
  </property>
  <property fmtid="{D5CDD505-2E9C-101B-9397-08002B2CF9AE}" pid="21" name="WW Comms Region">
    <vt:lpwstr>3;#Worldwide|6b3e9e9d-e463-4f2a-87d5-d2e3a97a6133</vt:lpwstr>
  </property>
  <property fmtid="{D5CDD505-2E9C-101B-9397-08002B2CF9AE}" pid="22" name="TaxKeyword">
    <vt:lpwstr>195;#Visual Identity|0d7b1aaf-adb9-4549-87f2-04218945c815;#354;#brand guidelines|869c67fb-4ae4-4cf1-8315-33fbb28a6230;#353;#grid|73ed6bc3-bea5-40dd-b0db-3e7c85d29c98;#261;#MSVID|dc886432-d75b-4970-b95c-9b2d14decb15;#196;#brand management|cac76500-9e66-48d</vt:lpwstr>
  </property>
  <property fmtid="{D5CDD505-2E9C-101B-9397-08002B2CF9AE}" pid="23" name="Event Name">
    <vt:lpwstr/>
  </property>
  <property fmtid="{D5CDD505-2E9C-101B-9397-08002B2CF9AE}" pid="24" name="Track_2">
    <vt:lpwstr/>
  </property>
  <property fmtid="{D5CDD505-2E9C-101B-9397-08002B2CF9AE}" pid="25" name="Audience1">
    <vt:lpwstr/>
  </property>
</Properties>
</file>